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1" r:id="rId4"/>
    <p:sldId id="266" r:id="rId5"/>
    <p:sldId id="272" r:id="rId6"/>
    <p:sldId id="273" r:id="rId7"/>
    <p:sldId id="274" r:id="rId8"/>
    <p:sldId id="262" r:id="rId9"/>
    <p:sldId id="276" r:id="rId10"/>
    <p:sldId id="279" r:id="rId11"/>
    <p:sldId id="280" r:id="rId12"/>
    <p:sldId id="271" r:id="rId13"/>
    <p:sldId id="258" r:id="rId14"/>
    <p:sldId id="259" r:id="rId15"/>
    <p:sldId id="275" r:id="rId16"/>
    <p:sldId id="264" r:id="rId17"/>
    <p:sldId id="265" r:id="rId18"/>
    <p:sldId id="268" r:id="rId19"/>
    <p:sldId id="269" r:id="rId2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742" autoAdjust="0"/>
  </p:normalViewPr>
  <p:slideViewPr>
    <p:cSldViewPr>
      <p:cViewPr varScale="1">
        <p:scale>
          <a:sx n="104" d="100"/>
          <a:sy n="104" d="100"/>
        </p:scale>
        <p:origin x="144" y="336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B7698-8A3A-481A-8831-268A3194D8E1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FD4D8-A89C-432A-9642-45BCBD18B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69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Introduction, territory responsibility,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KitoTech Medical, LLC is an innovative company focused on wound care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Thank your audience for their time &amp; participation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70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Review product nomenclature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patent-protected innovation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59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Review product nomenclature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patent-protected innovation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56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Review specific benefits for this demographic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19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Review specific benefits for this demographic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77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Review specific benefits for this demographic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14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Review before/after photos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53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Review before/after photos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45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Offer up clinicals…print up a few copies for audience distribution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24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Address questions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audience if you missed anything…what additional content do they need or require?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Close – next steps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32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Review product nomenclature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patent-protected innovation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02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 popular sizes to address the average incision/laceration length of 4cm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Popular packaging (suture box sizing)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0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Total product line sizes to address laparoscopic port closures and skin incisions/tears up to 50cm            (approx. 19 inches)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8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6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99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41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72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audience what they think. Do the attributes resonate with the audience?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FD4D8-A89C-432A-9642-45BCBD18B9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92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 / Internal Use Only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AFE49-B775-473D-BD7C-C58E8547CF34}" type="datetime1">
              <a:rPr lang="en-US" smtClean="0"/>
              <a:t>5/4/2022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2A2A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 / Internal Use Only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9C7CF-7254-4164-9D23-C6190B71E7A9}" type="datetime1">
              <a:rPr lang="en-US" smtClean="0"/>
              <a:t>5/4/2022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 / Internal Use Only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4AD6A-188A-4799-AE22-684845330FBA}" type="datetime1">
              <a:rPr lang="en-US" smtClean="0"/>
              <a:t>5/4/2022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 / Internal Use Only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A748A-D092-4022-9CD3-7A96A0AB2D41}" type="datetime1">
              <a:rPr lang="en-US" smtClean="0"/>
              <a:t>5/4/2022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 / Internal Use Only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D8AB2-8F97-4B0F-B3FD-FB755235129B}" type="datetime1">
              <a:rPr lang="en-US" smtClean="0"/>
              <a:t>5/4/2022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92369" y="725814"/>
            <a:ext cx="8207260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53512" y="2867935"/>
            <a:ext cx="9884975" cy="3390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2A2A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 / Internal Use Only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AA912-FD2C-4576-851F-E688E08261D0}" type="datetime1">
              <a:rPr lang="en-US" smtClean="0"/>
              <a:t>5/4/2022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icromendskinclosure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5">
            <a:extLst>
              <a:ext uri="{FF2B5EF4-FFF2-40B4-BE49-F238E27FC236}">
                <a16:creationId xmlns:a16="http://schemas.microsoft.com/office/drawing/2014/main" id="{45A7DF58-43A6-4EFC-8AF0-0D600826707C}"/>
              </a:ext>
            </a:extLst>
          </p:cNvPr>
          <p:cNvSpPr/>
          <p:nvPr/>
        </p:nvSpPr>
        <p:spPr>
          <a:xfrm>
            <a:off x="0" y="3124200"/>
            <a:ext cx="12192000" cy="1262560"/>
          </a:xfrm>
          <a:custGeom>
            <a:avLst/>
            <a:gdLst/>
            <a:ahLst/>
            <a:cxnLst/>
            <a:rect l="l" t="t" r="r" b="b"/>
            <a:pathLst>
              <a:path w="12192000" h="781685">
                <a:moveTo>
                  <a:pt x="12191999" y="781591"/>
                </a:moveTo>
                <a:lnTo>
                  <a:pt x="0" y="781591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81591"/>
                </a:lnTo>
                <a:close/>
              </a:path>
            </a:pathLst>
          </a:custGeom>
          <a:solidFill>
            <a:srgbClr val="007D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5" dirty="0">
                <a:solidFill>
                  <a:srgbClr val="FFFFFF"/>
                </a:solidFill>
              </a:rPr>
              <a:t>An</a:t>
            </a:r>
            <a:r>
              <a:rPr sz="4500" spc="-10" dirty="0">
                <a:solidFill>
                  <a:srgbClr val="FFFFFF"/>
                </a:solidFill>
              </a:rPr>
              <a:t> </a:t>
            </a:r>
            <a:r>
              <a:rPr sz="4500" spc="-25" dirty="0">
                <a:solidFill>
                  <a:srgbClr val="FFFFFF"/>
                </a:solidFill>
              </a:rPr>
              <a:t>Innovative</a:t>
            </a:r>
            <a:r>
              <a:rPr sz="4500" spc="-10" dirty="0">
                <a:solidFill>
                  <a:srgbClr val="FFFFFF"/>
                </a:solidFill>
              </a:rPr>
              <a:t> </a:t>
            </a:r>
            <a:r>
              <a:rPr sz="4500" spc="-15" dirty="0">
                <a:solidFill>
                  <a:srgbClr val="FFFFFF"/>
                </a:solidFill>
              </a:rPr>
              <a:t>Approach</a:t>
            </a:r>
            <a:r>
              <a:rPr sz="4500" spc="-5" dirty="0">
                <a:solidFill>
                  <a:srgbClr val="FFFFFF"/>
                </a:solidFill>
              </a:rPr>
              <a:t> </a:t>
            </a:r>
            <a:r>
              <a:rPr sz="4500" spc="-25" dirty="0">
                <a:solidFill>
                  <a:srgbClr val="FFFFFF"/>
                </a:solidFill>
              </a:rPr>
              <a:t>to</a:t>
            </a:r>
            <a:r>
              <a:rPr sz="4500" spc="-5" dirty="0">
                <a:solidFill>
                  <a:srgbClr val="FFFFFF"/>
                </a:solidFill>
              </a:rPr>
              <a:t> </a:t>
            </a:r>
            <a:r>
              <a:rPr sz="4500" spc="-45" dirty="0">
                <a:solidFill>
                  <a:srgbClr val="FFFFFF"/>
                </a:solidFill>
              </a:rPr>
              <a:t>Wound</a:t>
            </a:r>
            <a:r>
              <a:rPr sz="4500" spc="-5" dirty="0">
                <a:solidFill>
                  <a:srgbClr val="FFFFFF"/>
                </a:solidFill>
              </a:rPr>
              <a:t> </a:t>
            </a:r>
            <a:r>
              <a:rPr sz="4500" spc="-15" dirty="0">
                <a:solidFill>
                  <a:srgbClr val="FFFFFF"/>
                </a:solidFill>
              </a:rPr>
              <a:t>Closure</a:t>
            </a:r>
            <a:endParaRPr sz="4500" dirty="0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3CB759C9-ECE9-478D-A455-9A011E3DACD0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39800" y="3415827"/>
            <a:ext cx="10058400" cy="61555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An Innovative Approach to Wound Closure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462E83-4F6D-4CC6-9BBF-36EB2CC7177B}"/>
              </a:ext>
            </a:extLst>
          </p:cNvPr>
          <p:cNvSpPr txBox="1"/>
          <p:nvPr/>
        </p:nvSpPr>
        <p:spPr>
          <a:xfrm>
            <a:off x="7696200" y="5019526"/>
            <a:ext cx="33020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Facility Name</a:t>
            </a:r>
          </a:p>
          <a:p>
            <a:pPr algn="ctr">
              <a:spcBef>
                <a:spcPts val="600"/>
              </a:spcBef>
            </a:pPr>
            <a:r>
              <a:rPr lang="en-US" sz="2400" dirty="0"/>
              <a:t>Date</a:t>
            </a:r>
            <a:endParaRPr lang="en-US" sz="3200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310B66F-5E73-4CC7-B150-8C5FA7AD3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20" y="673533"/>
            <a:ext cx="7528560" cy="1845068"/>
          </a:xfrm>
          <a:prstGeom prst="rect">
            <a:avLst/>
          </a:prstGeom>
        </p:spPr>
      </p:pic>
      <p:pic>
        <p:nvPicPr>
          <p:cNvPr id="14" name="Picture 13" descr="A picture containing opener, guitar&#10;&#10;Description automatically generated">
            <a:extLst>
              <a:ext uri="{FF2B5EF4-FFF2-40B4-BE49-F238E27FC236}">
                <a16:creationId xmlns:a16="http://schemas.microsoft.com/office/drawing/2014/main" id="{F2F5D2F2-F70B-44F8-A2D5-33CE71DEDE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" t="12598" r="12230" b="18713"/>
          <a:stretch/>
        </p:blipFill>
        <p:spPr>
          <a:xfrm rot="669074">
            <a:off x="1782252" y="5075983"/>
            <a:ext cx="2346000" cy="13236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634453-3567-4211-8534-ABFB5080D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4422570"/>
            <a:ext cx="2566638" cy="17618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181600" y="589915"/>
            <a:ext cx="7010400" cy="781685"/>
          </a:xfrm>
          <a:custGeom>
            <a:avLst/>
            <a:gdLst/>
            <a:ahLst/>
            <a:cxnLst/>
            <a:rect l="l" t="t" r="r" b="b"/>
            <a:pathLst>
              <a:path w="12192000" h="781685">
                <a:moveTo>
                  <a:pt x="12191999" y="781591"/>
                </a:moveTo>
                <a:lnTo>
                  <a:pt x="0" y="781591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81591"/>
                </a:lnTo>
                <a:close/>
              </a:path>
            </a:pathLst>
          </a:custGeom>
          <a:solidFill>
            <a:srgbClr val="007D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81601" y="666115"/>
            <a:ext cx="7010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spc="-10" dirty="0">
                <a:solidFill>
                  <a:srgbClr val="FFFFFF"/>
                </a:solidFill>
                <a:latin typeface="Arial"/>
                <a:cs typeface="Arial"/>
              </a:rPr>
              <a:t>Wound “Behavior”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5D7CAB1-FB80-4165-8190-42D706146BF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Confidential / Internal Use Only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3FD455-37BA-4FCB-B7D3-AF176EDB3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77"/>
          <a:stretch/>
        </p:blipFill>
        <p:spPr>
          <a:xfrm>
            <a:off x="457200" y="618604"/>
            <a:ext cx="4101716" cy="752996"/>
          </a:xfrm>
          <a:prstGeom prst="rect">
            <a:avLst/>
          </a:prstGeom>
        </p:spPr>
      </p:pic>
      <p:sp>
        <p:nvSpPr>
          <p:cNvPr id="12" name="Slide Number Placeholder 23">
            <a:extLst>
              <a:ext uri="{FF2B5EF4-FFF2-40B4-BE49-F238E27FC236}">
                <a16:creationId xmlns:a16="http://schemas.microsoft.com/office/drawing/2014/main" id="{35664C93-AEB4-4B12-92D9-5EF4FF7F4A0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304800" y="6377940"/>
            <a:ext cx="304800" cy="276999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10</a:t>
            </a:fld>
            <a:endParaRPr lang="en-US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9D9D7B-9DE6-46AC-AE87-C02C1E657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13" y="6171565"/>
            <a:ext cx="1663187" cy="4968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32F7BD-ABA6-4973-AE18-81E7B99EC4F8}"/>
              </a:ext>
            </a:extLst>
          </p:cNvPr>
          <p:cNvSpPr txBox="1"/>
          <p:nvPr/>
        </p:nvSpPr>
        <p:spPr>
          <a:xfrm>
            <a:off x="4724400" y="2281535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Up to 1 cm* Gap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4BCE9E-C6A4-4AE1-B28A-4F3104DCC784}"/>
              </a:ext>
            </a:extLst>
          </p:cNvPr>
          <p:cNvSpPr txBox="1"/>
          <p:nvPr/>
        </p:nvSpPr>
        <p:spPr>
          <a:xfrm>
            <a:off x="4317304" y="4739068"/>
            <a:ext cx="3557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DA5"/>
                </a:solidFill>
              </a:rPr>
              <a:t>Incisional Forces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65630DC-216D-4FE2-A6E9-A292EA89EF2D}"/>
              </a:ext>
            </a:extLst>
          </p:cNvPr>
          <p:cNvCxnSpPr>
            <a:cxnSpLocks/>
          </p:cNvCxnSpPr>
          <p:nvPr/>
        </p:nvCxnSpPr>
        <p:spPr>
          <a:xfrm flipH="1" flipV="1">
            <a:off x="4343400" y="3708160"/>
            <a:ext cx="1020528" cy="20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792CB3-869E-4A82-830E-D1153C33055E}"/>
              </a:ext>
            </a:extLst>
          </p:cNvPr>
          <p:cNvCxnSpPr>
            <a:cxnSpLocks/>
          </p:cNvCxnSpPr>
          <p:nvPr/>
        </p:nvCxnSpPr>
        <p:spPr>
          <a:xfrm flipV="1">
            <a:off x="2819400" y="3332922"/>
            <a:ext cx="2743200" cy="13252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4D9DD6-D15E-419D-B139-7F819FBA2A5D}"/>
              </a:ext>
            </a:extLst>
          </p:cNvPr>
          <p:cNvCxnSpPr>
            <a:cxnSpLocks/>
          </p:cNvCxnSpPr>
          <p:nvPr/>
        </p:nvCxnSpPr>
        <p:spPr>
          <a:xfrm>
            <a:off x="5551118" y="3332922"/>
            <a:ext cx="544882" cy="1086678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9CDF6B-E4AB-4B0F-B078-108B3864F64B}"/>
              </a:ext>
            </a:extLst>
          </p:cNvPr>
          <p:cNvCxnSpPr>
            <a:cxnSpLocks/>
          </p:cNvCxnSpPr>
          <p:nvPr/>
        </p:nvCxnSpPr>
        <p:spPr>
          <a:xfrm flipH="1">
            <a:off x="6096000" y="3332922"/>
            <a:ext cx="480164" cy="1086678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575531A-1ACB-4A4D-88CF-04AB38C15455}"/>
              </a:ext>
            </a:extLst>
          </p:cNvPr>
          <p:cNvCxnSpPr>
            <a:cxnSpLocks/>
          </p:cNvCxnSpPr>
          <p:nvPr/>
        </p:nvCxnSpPr>
        <p:spPr>
          <a:xfrm flipV="1">
            <a:off x="6553200" y="3315722"/>
            <a:ext cx="2971800" cy="30452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C3E166C-FD1E-4825-9DD1-30F8F64E579B}"/>
              </a:ext>
            </a:extLst>
          </p:cNvPr>
          <p:cNvSpPr txBox="1"/>
          <p:nvPr/>
        </p:nvSpPr>
        <p:spPr>
          <a:xfrm>
            <a:off x="606846" y="5726668"/>
            <a:ext cx="479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  <a:r>
              <a:rPr lang="en-US" sz="1600" dirty="0"/>
              <a:t>microMend® PRO Skin Closure Device Indication</a:t>
            </a:r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3E8FF95-E9FB-432B-BDA9-03043F7A90C3}"/>
              </a:ext>
            </a:extLst>
          </p:cNvPr>
          <p:cNvCxnSpPr>
            <a:cxnSpLocks/>
          </p:cNvCxnSpPr>
          <p:nvPr/>
        </p:nvCxnSpPr>
        <p:spPr>
          <a:xfrm>
            <a:off x="6832004" y="3706324"/>
            <a:ext cx="101659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890E1A-BBCE-404E-80A3-CCBA77D17045}"/>
              </a:ext>
            </a:extLst>
          </p:cNvPr>
          <p:cNvCxnSpPr>
            <a:cxnSpLocks/>
          </p:cNvCxnSpPr>
          <p:nvPr/>
        </p:nvCxnSpPr>
        <p:spPr>
          <a:xfrm flipH="1" flipV="1">
            <a:off x="5536797" y="2978787"/>
            <a:ext cx="1020528" cy="2088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401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181600" y="589915"/>
            <a:ext cx="7010400" cy="781685"/>
          </a:xfrm>
          <a:custGeom>
            <a:avLst/>
            <a:gdLst/>
            <a:ahLst/>
            <a:cxnLst/>
            <a:rect l="l" t="t" r="r" b="b"/>
            <a:pathLst>
              <a:path w="12192000" h="781685">
                <a:moveTo>
                  <a:pt x="12191999" y="781591"/>
                </a:moveTo>
                <a:lnTo>
                  <a:pt x="0" y="781591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81591"/>
                </a:lnTo>
                <a:close/>
              </a:path>
            </a:pathLst>
          </a:custGeom>
          <a:solidFill>
            <a:srgbClr val="007D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81601" y="666115"/>
            <a:ext cx="7010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spc="-10" dirty="0">
                <a:solidFill>
                  <a:srgbClr val="FFFFFF"/>
                </a:solidFill>
                <a:latin typeface="Arial"/>
                <a:cs typeface="Arial"/>
              </a:rPr>
              <a:t>Wound “Behavior”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5D7CAB1-FB80-4165-8190-42D706146BF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Confidential / Internal Use Only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3FD455-37BA-4FCB-B7D3-AF176EDB31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977"/>
          <a:stretch/>
        </p:blipFill>
        <p:spPr>
          <a:xfrm>
            <a:off x="457200" y="618604"/>
            <a:ext cx="4101716" cy="752996"/>
          </a:xfrm>
          <a:prstGeom prst="rect">
            <a:avLst/>
          </a:prstGeom>
        </p:spPr>
      </p:pic>
      <p:sp>
        <p:nvSpPr>
          <p:cNvPr id="12" name="Slide Number Placeholder 23">
            <a:extLst>
              <a:ext uri="{FF2B5EF4-FFF2-40B4-BE49-F238E27FC236}">
                <a16:creationId xmlns:a16="http://schemas.microsoft.com/office/drawing/2014/main" id="{35664C93-AEB4-4B12-92D9-5EF4FF7F4A0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304800" y="6377940"/>
            <a:ext cx="304800" cy="276999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11</a:t>
            </a:fld>
            <a:endParaRPr lang="en-US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9D9D7B-9DE6-46AC-AE87-C02C1E6572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13" y="6171565"/>
            <a:ext cx="1663187" cy="496897"/>
          </a:xfrm>
          <a:prstGeom prst="rect">
            <a:avLst/>
          </a:prstGeom>
        </p:spPr>
      </p:pic>
      <p:pic>
        <p:nvPicPr>
          <p:cNvPr id="4" name="microMend Application Graphic Video Clip">
            <a:hlinkClick r:id="" action="ppaction://media"/>
            <a:extLst>
              <a:ext uri="{FF2B5EF4-FFF2-40B4-BE49-F238E27FC236}">
                <a16:creationId xmlns:a16="http://schemas.microsoft.com/office/drawing/2014/main" id="{FD6380BE-C5CF-4AA8-A6FC-53891229E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-34" r="34"/>
          <a:stretch/>
        </p:blipFill>
        <p:spPr>
          <a:xfrm>
            <a:off x="2459736" y="1782580"/>
            <a:ext cx="7267575" cy="408482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611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cromend_pro_clinical_standard_application_3_22_648">
            <a:hlinkClick r:id="" action="ppaction://media"/>
            <a:extLst>
              <a:ext uri="{FF2B5EF4-FFF2-40B4-BE49-F238E27FC236}">
                <a16:creationId xmlns:a16="http://schemas.microsoft.com/office/drawing/2014/main" id="{A88F78AB-91AE-4ABC-961A-E4EA2BD13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5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85800" y="2844629"/>
            <a:ext cx="4648200" cy="21364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marR="5080" indent="-444500">
              <a:lnSpc>
                <a:spcPct val="100000"/>
              </a:lnSpc>
              <a:spcBef>
                <a:spcPts val="1200"/>
              </a:spcBef>
              <a:buClr>
                <a:srgbClr val="007DA5"/>
              </a:buClr>
              <a:buSzPct val="75000"/>
              <a:buFont typeface="Arial"/>
              <a:buChar char="▪"/>
            </a:pPr>
            <a:r>
              <a:rPr sz="3200" spc="-10" dirty="0">
                <a:latin typeface="Calibri"/>
                <a:cs typeface="Calibri"/>
              </a:rPr>
              <a:t>Painless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application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80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removal</a:t>
            </a:r>
            <a:r>
              <a:rPr sz="3200" spc="-15" dirty="0">
                <a:latin typeface="Calibri"/>
                <a:cs typeface="Calibri"/>
              </a:rPr>
              <a:t> (at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home)</a:t>
            </a:r>
            <a:endParaRPr sz="3200" dirty="0">
              <a:latin typeface="Calibri"/>
              <a:cs typeface="Calibri"/>
            </a:endParaRPr>
          </a:p>
          <a:p>
            <a:pPr marL="457200" marR="499745" indent="-444500">
              <a:lnSpc>
                <a:spcPct val="100000"/>
              </a:lnSpc>
              <a:spcBef>
                <a:spcPts val="1200"/>
              </a:spcBef>
              <a:buClr>
                <a:srgbClr val="007DA5"/>
              </a:buClr>
              <a:buSzPct val="75000"/>
              <a:buFont typeface="Arial"/>
              <a:buChar char="▪"/>
            </a:pPr>
            <a:r>
              <a:rPr sz="3200" spc="-10" dirty="0">
                <a:latin typeface="Calibri"/>
                <a:cs typeface="Calibri"/>
              </a:rPr>
              <a:t>Significantly</a:t>
            </a:r>
            <a:r>
              <a:rPr sz="3200" spc="-9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shortens </a:t>
            </a:r>
            <a:r>
              <a:rPr sz="3200" spc="-80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treatment </a:t>
            </a:r>
            <a:r>
              <a:rPr sz="3200" spc="-5" dirty="0">
                <a:latin typeface="Calibri"/>
                <a:cs typeface="Calibri"/>
              </a:rPr>
              <a:t>time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 rotWithShape="1">
          <a:blip r:embed="rId3" cstate="print"/>
          <a:srcRect l="3173"/>
          <a:stretch/>
        </p:blipFill>
        <p:spPr>
          <a:xfrm>
            <a:off x="6324600" y="2902342"/>
            <a:ext cx="5091997" cy="2136482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1909DA4-5A61-484F-B49D-2863CED1497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Confidential / Internal Use Only</a:t>
            </a: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64C73200-80BA-4C7C-B929-74009F472AD6}"/>
              </a:ext>
            </a:extLst>
          </p:cNvPr>
          <p:cNvSpPr/>
          <p:nvPr/>
        </p:nvSpPr>
        <p:spPr>
          <a:xfrm>
            <a:off x="5181600" y="666115"/>
            <a:ext cx="7010400" cy="781685"/>
          </a:xfrm>
          <a:custGeom>
            <a:avLst/>
            <a:gdLst/>
            <a:ahLst/>
            <a:cxnLst/>
            <a:rect l="l" t="t" r="r" b="b"/>
            <a:pathLst>
              <a:path w="12192000" h="781685">
                <a:moveTo>
                  <a:pt x="12191999" y="781591"/>
                </a:moveTo>
                <a:lnTo>
                  <a:pt x="0" y="781591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81591"/>
                </a:lnTo>
                <a:close/>
              </a:path>
            </a:pathLst>
          </a:custGeom>
          <a:solidFill>
            <a:srgbClr val="007D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CE44EF5B-53A9-453B-9406-F25C21CE40FA}"/>
              </a:ext>
            </a:extLst>
          </p:cNvPr>
          <p:cNvSpPr txBox="1">
            <a:spLocks/>
          </p:cNvSpPr>
          <p:nvPr/>
        </p:nvSpPr>
        <p:spPr>
          <a:xfrm>
            <a:off x="5181601" y="742315"/>
            <a:ext cx="7010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3600" kern="0" spc="-10" dirty="0">
                <a:solidFill>
                  <a:srgbClr val="FFFFFF"/>
                </a:solidFill>
                <a:latin typeface="Arial"/>
                <a:cs typeface="Arial"/>
              </a:rPr>
              <a:t>Ideal for Pediatric Patients</a:t>
            </a:r>
            <a:endParaRPr lang="en-US" sz="3600" kern="0" dirty="0">
              <a:latin typeface="Arial"/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022612-AACD-4AD3-ACD2-328A9CA1A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977"/>
          <a:stretch/>
        </p:blipFill>
        <p:spPr>
          <a:xfrm>
            <a:off x="457200" y="694804"/>
            <a:ext cx="4101716" cy="752996"/>
          </a:xfrm>
          <a:prstGeom prst="rect">
            <a:avLst/>
          </a:prstGeom>
        </p:spPr>
      </p:pic>
      <p:sp>
        <p:nvSpPr>
          <p:cNvPr id="15" name="Slide Number Placeholder 23">
            <a:extLst>
              <a:ext uri="{FF2B5EF4-FFF2-40B4-BE49-F238E27FC236}">
                <a16:creationId xmlns:a16="http://schemas.microsoft.com/office/drawing/2014/main" id="{0D9AB26A-FD3C-4702-A29A-1CEAA71FE53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304800" y="6377940"/>
            <a:ext cx="304800" cy="276999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13</a:t>
            </a:fld>
            <a:endParaRPr lang="en-US" dirty="0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5D20C37-4280-4D06-99C6-E0F5B2D412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13" y="6171565"/>
            <a:ext cx="1663187" cy="4968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95960" y="2057400"/>
            <a:ext cx="6619240" cy="3860031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457200" indent="-446088">
              <a:lnSpc>
                <a:spcPct val="100000"/>
              </a:lnSpc>
              <a:buClr>
                <a:srgbClr val="007DA5"/>
              </a:buClr>
              <a:buSzPct val="75000"/>
              <a:buFont typeface="Arial"/>
              <a:buChar char="▪"/>
            </a:pPr>
            <a:r>
              <a:rPr sz="3000" spc="-15" dirty="0">
                <a:latin typeface="Calibri"/>
                <a:cs typeface="Calibri"/>
              </a:rPr>
              <a:t>Microstaples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reduce </a:t>
            </a:r>
            <a:r>
              <a:rPr sz="3000" spc="-5" dirty="0">
                <a:latin typeface="Calibri"/>
                <a:cs typeface="Calibri"/>
              </a:rPr>
              <a:t>skin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damage</a:t>
            </a:r>
            <a:endParaRPr sz="3000" dirty="0">
              <a:latin typeface="Calibri"/>
              <a:cs typeface="Calibri"/>
            </a:endParaRPr>
          </a:p>
          <a:p>
            <a:pPr marL="457200" marR="93980" indent="-446088">
              <a:lnSpc>
                <a:spcPct val="100000"/>
              </a:lnSpc>
              <a:spcBef>
                <a:spcPts val="1200"/>
              </a:spcBef>
              <a:buClr>
                <a:srgbClr val="007DA5"/>
              </a:buClr>
              <a:buSzPct val="75000"/>
              <a:buFont typeface="Arial"/>
              <a:buChar char="▪"/>
            </a:pPr>
            <a:r>
              <a:rPr sz="3000" spc="-15" dirty="0">
                <a:latin typeface="Calibri"/>
                <a:cs typeface="Calibri"/>
              </a:rPr>
              <a:t>Gentle </a:t>
            </a:r>
            <a:r>
              <a:rPr sz="3000" spc="-10" dirty="0">
                <a:latin typeface="Calibri"/>
                <a:cs typeface="Calibri"/>
              </a:rPr>
              <a:t>application allows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closure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without tearing</a:t>
            </a:r>
            <a:r>
              <a:rPr sz="3000" spc="-5" dirty="0">
                <a:latin typeface="Calibri"/>
                <a:cs typeface="Calibri"/>
              </a:rPr>
              <a:t> skin </a:t>
            </a:r>
            <a:r>
              <a:rPr sz="3000" spc="-755" dirty="0">
                <a:latin typeface="Calibri"/>
                <a:cs typeface="Calibri"/>
              </a:rPr>
              <a:t> </a:t>
            </a:r>
            <a:r>
              <a:rPr lang="en-US" sz="3000" spc="-20" dirty="0">
                <a:latin typeface="Calibri"/>
                <a:cs typeface="Calibri"/>
              </a:rPr>
              <a:t>(</a:t>
            </a:r>
            <a:r>
              <a:rPr sz="3000" spc="-20" dirty="0">
                <a:latin typeface="Calibri"/>
                <a:cs typeface="Calibri"/>
              </a:rPr>
              <a:t>unlike</a:t>
            </a:r>
            <a:r>
              <a:rPr sz="3000" spc="-10" dirty="0">
                <a:latin typeface="Calibri"/>
                <a:cs typeface="Calibri"/>
              </a:rPr>
              <a:t> sutures)</a:t>
            </a:r>
            <a:endParaRPr sz="3000" dirty="0">
              <a:latin typeface="Calibri"/>
              <a:cs typeface="Calibri"/>
            </a:endParaRPr>
          </a:p>
          <a:p>
            <a:pPr marL="457200" indent="-446088">
              <a:lnSpc>
                <a:spcPct val="100000"/>
              </a:lnSpc>
              <a:spcBef>
                <a:spcPts val="1200"/>
              </a:spcBef>
              <a:buClr>
                <a:srgbClr val="007DA5"/>
              </a:buClr>
              <a:buSzPct val="75000"/>
              <a:buFont typeface="Arial"/>
              <a:buChar char="▪"/>
            </a:pPr>
            <a:r>
              <a:rPr sz="3000" spc="-15" dirty="0">
                <a:latin typeface="Calibri"/>
                <a:cs typeface="Calibri"/>
              </a:rPr>
              <a:t>Provides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30" dirty="0">
                <a:latin typeface="Calibri"/>
                <a:cs typeface="Calibri"/>
              </a:rPr>
              <a:t>safe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and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25" dirty="0">
                <a:latin typeface="Calibri"/>
                <a:cs typeface="Calibri"/>
              </a:rPr>
              <a:t>effective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closure</a:t>
            </a:r>
            <a:r>
              <a:rPr sz="3000" spc="-5" dirty="0">
                <a:latin typeface="Calibri"/>
                <a:cs typeface="Calibri"/>
              </a:rPr>
              <a:t> of skin </a:t>
            </a:r>
            <a:r>
              <a:rPr sz="3000" spc="-25" dirty="0">
                <a:latin typeface="Calibri"/>
                <a:cs typeface="Calibri"/>
              </a:rPr>
              <a:t>tears</a:t>
            </a:r>
            <a:endParaRPr sz="3000" dirty="0">
              <a:latin typeface="Calibri"/>
              <a:cs typeface="Calibri"/>
            </a:endParaRPr>
          </a:p>
          <a:p>
            <a:pPr marL="457200" marR="5080" indent="-446088">
              <a:lnSpc>
                <a:spcPct val="100000"/>
              </a:lnSpc>
              <a:spcBef>
                <a:spcPts val="1200"/>
              </a:spcBef>
              <a:buClr>
                <a:srgbClr val="007DA5"/>
              </a:buClr>
              <a:buSzPct val="75000"/>
              <a:buFont typeface="Arial"/>
              <a:buChar char="▪"/>
            </a:pPr>
            <a:r>
              <a:rPr sz="3000" spc="-15" dirty="0">
                <a:latin typeface="Calibri"/>
                <a:cs typeface="Calibri"/>
              </a:rPr>
              <a:t>Reimbursable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procedure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(as opposed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to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covering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with </a:t>
            </a:r>
            <a:r>
              <a:rPr sz="3000" spc="-75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dressing)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2CB00E2-6322-47B6-AE1A-C635BAD67E2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Confidential / Internal Use Only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C455D589-00CE-4192-AB7F-9D293FA79029}"/>
              </a:ext>
            </a:extLst>
          </p:cNvPr>
          <p:cNvSpPr/>
          <p:nvPr/>
        </p:nvSpPr>
        <p:spPr>
          <a:xfrm>
            <a:off x="5181600" y="666115"/>
            <a:ext cx="7010400" cy="781685"/>
          </a:xfrm>
          <a:custGeom>
            <a:avLst/>
            <a:gdLst/>
            <a:ahLst/>
            <a:cxnLst/>
            <a:rect l="l" t="t" r="r" b="b"/>
            <a:pathLst>
              <a:path w="12192000" h="781685">
                <a:moveTo>
                  <a:pt x="12191999" y="781591"/>
                </a:moveTo>
                <a:lnTo>
                  <a:pt x="0" y="781591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81591"/>
                </a:lnTo>
                <a:close/>
              </a:path>
            </a:pathLst>
          </a:custGeom>
          <a:solidFill>
            <a:srgbClr val="007D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D2C600D0-A227-4BBB-9B16-CF39FF86063A}"/>
              </a:ext>
            </a:extLst>
          </p:cNvPr>
          <p:cNvSpPr txBox="1">
            <a:spLocks/>
          </p:cNvSpPr>
          <p:nvPr/>
        </p:nvSpPr>
        <p:spPr>
          <a:xfrm>
            <a:off x="5181601" y="742315"/>
            <a:ext cx="7010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3600" kern="0" spc="-10" dirty="0">
                <a:solidFill>
                  <a:srgbClr val="FFFFFF"/>
                </a:solidFill>
                <a:latin typeface="Arial"/>
                <a:cs typeface="Arial"/>
              </a:rPr>
              <a:t>Ideal for Geriatric Patients</a:t>
            </a:r>
            <a:endParaRPr lang="en-US" sz="3600" kern="0" dirty="0">
              <a:latin typeface="Arial"/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91C398-B5BC-47D6-82E5-183F70E02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77"/>
          <a:stretch/>
        </p:blipFill>
        <p:spPr>
          <a:xfrm>
            <a:off x="457200" y="694804"/>
            <a:ext cx="4101716" cy="752996"/>
          </a:xfrm>
          <a:prstGeom prst="rect">
            <a:avLst/>
          </a:prstGeom>
        </p:spPr>
      </p:pic>
      <p:pic>
        <p:nvPicPr>
          <p:cNvPr id="7" name="Picture 6" descr="A picture containing bed, person, indoor, person&#10;&#10;Description automatically generated">
            <a:extLst>
              <a:ext uri="{FF2B5EF4-FFF2-40B4-BE49-F238E27FC236}">
                <a16:creationId xmlns:a16="http://schemas.microsoft.com/office/drawing/2014/main" id="{D3F475AD-D82E-49C9-AC61-F63E4BA027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r="14219"/>
          <a:stretch/>
        </p:blipFill>
        <p:spPr>
          <a:xfrm>
            <a:off x="8046720" y="2286000"/>
            <a:ext cx="3245241" cy="2852263"/>
          </a:xfrm>
          <a:prstGeom prst="rect">
            <a:avLst/>
          </a:prstGeom>
        </p:spPr>
      </p:pic>
      <p:sp>
        <p:nvSpPr>
          <p:cNvPr id="15" name="Slide Number Placeholder 23">
            <a:extLst>
              <a:ext uri="{FF2B5EF4-FFF2-40B4-BE49-F238E27FC236}">
                <a16:creationId xmlns:a16="http://schemas.microsoft.com/office/drawing/2014/main" id="{9BCCB07A-60B2-4BE7-AD64-4C7C14F90C4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304800" y="6377940"/>
            <a:ext cx="304800" cy="276999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14</a:t>
            </a:fld>
            <a:endParaRPr lang="en-US" dirty="0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6E0E12-1BBD-4607-87D2-E8E7D74254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13" y="6171565"/>
            <a:ext cx="1663187" cy="4968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2CB00E2-6322-47B6-AE1A-C635BAD67E2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Confidential / Internal Use Only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C455D589-00CE-4192-AB7F-9D293FA79029}"/>
              </a:ext>
            </a:extLst>
          </p:cNvPr>
          <p:cNvSpPr/>
          <p:nvPr/>
        </p:nvSpPr>
        <p:spPr>
          <a:xfrm>
            <a:off x="5181600" y="666115"/>
            <a:ext cx="7010400" cy="781685"/>
          </a:xfrm>
          <a:custGeom>
            <a:avLst/>
            <a:gdLst/>
            <a:ahLst/>
            <a:cxnLst/>
            <a:rect l="l" t="t" r="r" b="b"/>
            <a:pathLst>
              <a:path w="12192000" h="781685">
                <a:moveTo>
                  <a:pt x="12191999" y="781591"/>
                </a:moveTo>
                <a:lnTo>
                  <a:pt x="0" y="781591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81591"/>
                </a:lnTo>
                <a:close/>
              </a:path>
            </a:pathLst>
          </a:custGeom>
          <a:solidFill>
            <a:srgbClr val="007D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D2C600D0-A227-4BBB-9B16-CF39FF86063A}"/>
              </a:ext>
            </a:extLst>
          </p:cNvPr>
          <p:cNvSpPr txBox="1">
            <a:spLocks/>
          </p:cNvSpPr>
          <p:nvPr/>
        </p:nvSpPr>
        <p:spPr>
          <a:xfrm>
            <a:off x="5181601" y="762000"/>
            <a:ext cx="7010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3600" kern="0" spc="-10" dirty="0">
                <a:solidFill>
                  <a:srgbClr val="FFFFFF"/>
                </a:solidFill>
                <a:latin typeface="Arial"/>
                <a:cs typeface="Arial"/>
              </a:rPr>
              <a:t>Contraindications</a:t>
            </a:r>
            <a:endParaRPr lang="en-US" sz="3600" kern="0" dirty="0">
              <a:latin typeface="Arial"/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91C398-B5BC-47D6-82E5-183F70E02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77"/>
          <a:stretch/>
        </p:blipFill>
        <p:spPr>
          <a:xfrm>
            <a:off x="457200" y="694804"/>
            <a:ext cx="4101716" cy="752996"/>
          </a:xfrm>
          <a:prstGeom prst="rect">
            <a:avLst/>
          </a:prstGeom>
        </p:spPr>
      </p:pic>
      <p:sp>
        <p:nvSpPr>
          <p:cNvPr id="15" name="Slide Number Placeholder 23">
            <a:extLst>
              <a:ext uri="{FF2B5EF4-FFF2-40B4-BE49-F238E27FC236}">
                <a16:creationId xmlns:a16="http://schemas.microsoft.com/office/drawing/2014/main" id="{9BCCB07A-60B2-4BE7-AD64-4C7C14F90C4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304800" y="6377940"/>
            <a:ext cx="304800" cy="276999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15</a:t>
            </a:fld>
            <a:endParaRPr lang="en-US" dirty="0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6E0E12-1BBD-4607-87D2-E8E7D74254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13" y="6171565"/>
            <a:ext cx="1663187" cy="4968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C35596-4BB3-44C4-B91B-C0521F30AD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852"/>
          <a:stretch/>
        </p:blipFill>
        <p:spPr>
          <a:xfrm>
            <a:off x="3352800" y="1845930"/>
            <a:ext cx="5533847" cy="431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77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00"/>
              <a:ext cx="12191999" cy="47913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97280" cy="6858000"/>
            </a:xfrm>
            <a:custGeom>
              <a:avLst/>
              <a:gdLst/>
              <a:ahLst/>
              <a:cxnLst/>
              <a:rect l="l" t="t" r="r" b="b"/>
              <a:pathLst>
                <a:path w="1097280" h="6858000">
                  <a:moveTo>
                    <a:pt x="1097279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097279" y="0"/>
                  </a:lnTo>
                  <a:lnTo>
                    <a:pt x="1097279" y="6858000"/>
                  </a:lnTo>
                  <a:close/>
                </a:path>
              </a:pathLst>
            </a:custGeom>
            <a:solidFill>
              <a:srgbClr val="007D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96922" y="337332"/>
            <a:ext cx="5936615" cy="106426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3200" b="1" spc="-5" dirty="0">
                <a:solidFill>
                  <a:srgbClr val="0283AA"/>
                </a:solidFill>
                <a:latin typeface="Calibri"/>
                <a:cs typeface="Calibri"/>
              </a:rPr>
              <a:t>CLINICAL</a:t>
            </a:r>
            <a:r>
              <a:rPr sz="3200" b="1" spc="-20" dirty="0">
                <a:solidFill>
                  <a:srgbClr val="0283AA"/>
                </a:solidFill>
                <a:latin typeface="Calibri"/>
                <a:cs typeface="Calibri"/>
              </a:rPr>
              <a:t> </a:t>
            </a:r>
            <a:r>
              <a:rPr sz="3200" b="1" spc="-30" dirty="0">
                <a:solidFill>
                  <a:srgbClr val="0283AA"/>
                </a:solidFill>
                <a:latin typeface="Calibri"/>
                <a:cs typeface="Calibri"/>
              </a:rPr>
              <a:t>STUDY</a:t>
            </a:r>
            <a:r>
              <a:rPr sz="3200" b="1" spc="-5" dirty="0">
                <a:solidFill>
                  <a:srgbClr val="0283AA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283AA"/>
                </a:solidFill>
              </a:rPr>
              <a:t>–</a:t>
            </a:r>
            <a:r>
              <a:rPr sz="3200" spc="-15" dirty="0">
                <a:solidFill>
                  <a:srgbClr val="0283AA"/>
                </a:solidFill>
              </a:rPr>
              <a:t> </a:t>
            </a:r>
            <a:r>
              <a:rPr sz="3200" spc="-20" dirty="0">
                <a:solidFill>
                  <a:srgbClr val="0283AA"/>
                </a:solidFill>
              </a:rPr>
              <a:t>Brown </a:t>
            </a:r>
            <a:r>
              <a:rPr sz="3200" spc="-15" dirty="0">
                <a:solidFill>
                  <a:srgbClr val="0283AA"/>
                </a:solidFill>
              </a:rPr>
              <a:t>University</a:t>
            </a:r>
            <a:endParaRPr sz="3200">
              <a:latin typeface="Calibri"/>
              <a:cs typeface="Calibri"/>
            </a:endParaRPr>
          </a:p>
          <a:p>
            <a:pPr marL="20320">
              <a:lnSpc>
                <a:spcPct val="100000"/>
              </a:lnSpc>
              <a:spcBef>
                <a:spcPts val="455"/>
              </a:spcBef>
            </a:pPr>
            <a:r>
              <a:rPr sz="2800" b="1" spc="-5" dirty="0">
                <a:latin typeface="Calibri"/>
                <a:cs typeface="Calibri"/>
              </a:rPr>
              <a:t>Head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37905" y="5316320"/>
            <a:ext cx="1367790" cy="7112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288290">
              <a:lnSpc>
                <a:spcPts val="2760"/>
              </a:lnSpc>
              <a:spcBef>
                <a:spcPts val="80"/>
              </a:spcBef>
            </a:pPr>
            <a:r>
              <a:rPr sz="2200" b="1" spc="-20" dirty="0">
                <a:latin typeface="Calibri"/>
                <a:cs typeface="Calibri"/>
              </a:rPr>
              <a:t>Before </a:t>
            </a:r>
            <a:r>
              <a:rPr sz="2200" b="1" spc="-1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mic</a:t>
            </a:r>
            <a:r>
              <a:rPr sz="2200" b="1" spc="-30" dirty="0">
                <a:latin typeface="Calibri"/>
                <a:cs typeface="Calibri"/>
              </a:rPr>
              <a:t>r</a:t>
            </a:r>
            <a:r>
              <a:rPr sz="2200" b="1" spc="-5" dirty="0">
                <a:latin typeface="Calibri"/>
                <a:cs typeface="Calibri"/>
              </a:rPr>
              <a:t>oMend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96929" y="5316256"/>
            <a:ext cx="1129665" cy="7112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06045" marR="5080" indent="-93980">
              <a:lnSpc>
                <a:spcPts val="2760"/>
              </a:lnSpc>
              <a:spcBef>
                <a:spcPts val="80"/>
              </a:spcBef>
            </a:pPr>
            <a:r>
              <a:rPr sz="2200" b="1" dirty="0">
                <a:latin typeface="Calibri"/>
                <a:cs typeface="Calibri"/>
              </a:rPr>
              <a:t>3</a:t>
            </a:r>
            <a:r>
              <a:rPr sz="2200" b="1" spc="-8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Months </a:t>
            </a:r>
            <a:r>
              <a:rPr sz="2200" b="1" spc="-484" dirty="0">
                <a:latin typeface="Calibri"/>
                <a:cs typeface="Calibri"/>
              </a:rPr>
              <a:t> </a:t>
            </a:r>
            <a:r>
              <a:rPr sz="2200" b="1" spc="-25" dirty="0">
                <a:latin typeface="Calibri"/>
                <a:cs typeface="Calibri"/>
              </a:rPr>
              <a:t>Post-Op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70669" y="5316320"/>
            <a:ext cx="1367790" cy="7112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35585" marR="5080" indent="-223520">
              <a:lnSpc>
                <a:spcPts val="2760"/>
              </a:lnSpc>
              <a:spcBef>
                <a:spcPts val="80"/>
              </a:spcBef>
            </a:pPr>
            <a:r>
              <a:rPr sz="2200" b="1" spc="-5" dirty="0">
                <a:latin typeface="Calibri"/>
                <a:cs typeface="Calibri"/>
              </a:rPr>
              <a:t>mic</a:t>
            </a:r>
            <a:r>
              <a:rPr sz="2200" b="1" spc="-30" dirty="0">
                <a:latin typeface="Calibri"/>
                <a:cs typeface="Calibri"/>
              </a:rPr>
              <a:t>r</a:t>
            </a:r>
            <a:r>
              <a:rPr sz="2200" b="1" spc="-5" dirty="0">
                <a:latin typeface="Calibri"/>
                <a:cs typeface="Calibri"/>
              </a:rPr>
              <a:t>oMend  Applied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572440" y="2290353"/>
            <a:ext cx="10184130" cy="2687320"/>
            <a:chOff x="1572440" y="2290353"/>
            <a:chExt cx="10184130" cy="268732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16099" y="2290353"/>
              <a:ext cx="3140471" cy="26870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2440" y="2290353"/>
              <a:ext cx="3112770" cy="268700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81047" y="2290353"/>
              <a:ext cx="3140471" cy="2687005"/>
            </a:xfrm>
            <a:prstGeom prst="rect">
              <a:avLst/>
            </a:prstGeom>
          </p:spPr>
        </p:pic>
      </p:grp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EFA0509-1F12-4C3E-BA5A-187812BC3F6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Confidential / Internal Use Only</a:t>
            </a:r>
          </a:p>
        </p:txBody>
      </p:sp>
      <p:sp>
        <p:nvSpPr>
          <p:cNvPr id="19" name="Slide Number Placeholder 23">
            <a:extLst>
              <a:ext uri="{FF2B5EF4-FFF2-40B4-BE49-F238E27FC236}">
                <a16:creationId xmlns:a16="http://schemas.microsoft.com/office/drawing/2014/main" id="{8B7949F4-B896-4236-A57C-5A02033E16B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304800" y="6377940"/>
            <a:ext cx="304800" cy="276999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B02EF-56DA-442A-8D2A-4E62546370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000" y="402025"/>
            <a:ext cx="1998886" cy="73185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00"/>
              <a:ext cx="12191999" cy="47913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97280" cy="6858000"/>
            </a:xfrm>
            <a:custGeom>
              <a:avLst/>
              <a:gdLst/>
              <a:ahLst/>
              <a:cxnLst/>
              <a:rect l="l" t="t" r="r" b="b"/>
              <a:pathLst>
                <a:path w="1097280" h="6858000">
                  <a:moveTo>
                    <a:pt x="1097279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097279" y="0"/>
                  </a:lnTo>
                  <a:lnTo>
                    <a:pt x="1097279" y="6858000"/>
                  </a:lnTo>
                  <a:close/>
                </a:path>
              </a:pathLst>
            </a:custGeom>
            <a:solidFill>
              <a:srgbClr val="007D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96922" y="337332"/>
            <a:ext cx="5936615" cy="106426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3200" b="1" spc="-5" dirty="0">
                <a:solidFill>
                  <a:srgbClr val="0283AA"/>
                </a:solidFill>
                <a:latin typeface="Calibri"/>
                <a:cs typeface="Calibri"/>
              </a:rPr>
              <a:t>CLINICAL</a:t>
            </a:r>
            <a:r>
              <a:rPr sz="3200" b="1" spc="-20" dirty="0">
                <a:solidFill>
                  <a:srgbClr val="0283AA"/>
                </a:solidFill>
                <a:latin typeface="Calibri"/>
                <a:cs typeface="Calibri"/>
              </a:rPr>
              <a:t> </a:t>
            </a:r>
            <a:r>
              <a:rPr sz="3200" b="1" spc="-30" dirty="0">
                <a:solidFill>
                  <a:srgbClr val="0283AA"/>
                </a:solidFill>
                <a:latin typeface="Calibri"/>
                <a:cs typeface="Calibri"/>
              </a:rPr>
              <a:t>STUDY</a:t>
            </a:r>
            <a:r>
              <a:rPr sz="3200" b="1" spc="-5" dirty="0">
                <a:solidFill>
                  <a:srgbClr val="0283AA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283AA"/>
                </a:solidFill>
              </a:rPr>
              <a:t>–</a:t>
            </a:r>
            <a:r>
              <a:rPr sz="3200" spc="-15" dirty="0">
                <a:solidFill>
                  <a:srgbClr val="0283AA"/>
                </a:solidFill>
              </a:rPr>
              <a:t> </a:t>
            </a:r>
            <a:r>
              <a:rPr sz="3200" spc="-20" dirty="0">
                <a:solidFill>
                  <a:srgbClr val="0283AA"/>
                </a:solidFill>
              </a:rPr>
              <a:t>Brown </a:t>
            </a:r>
            <a:r>
              <a:rPr sz="3200" spc="-15" dirty="0">
                <a:solidFill>
                  <a:srgbClr val="0283AA"/>
                </a:solidFill>
              </a:rPr>
              <a:t>University</a:t>
            </a:r>
            <a:endParaRPr sz="3200">
              <a:latin typeface="Calibri"/>
              <a:cs typeface="Calibri"/>
            </a:endParaRPr>
          </a:p>
          <a:p>
            <a:pPr marL="20320">
              <a:lnSpc>
                <a:spcPct val="100000"/>
              </a:lnSpc>
              <a:spcBef>
                <a:spcPts val="455"/>
              </a:spcBef>
            </a:pPr>
            <a:r>
              <a:rPr sz="2800" b="1" spc="-15" dirty="0">
                <a:latin typeface="Calibri"/>
                <a:cs typeface="Calibri"/>
              </a:rPr>
              <a:t>Forehead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53064" y="5316320"/>
            <a:ext cx="1367790" cy="7112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288290">
              <a:lnSpc>
                <a:spcPts val="2760"/>
              </a:lnSpc>
              <a:spcBef>
                <a:spcPts val="80"/>
              </a:spcBef>
            </a:pPr>
            <a:r>
              <a:rPr sz="2200" b="1" spc="-20" dirty="0">
                <a:latin typeface="Calibri"/>
                <a:cs typeface="Calibri"/>
              </a:rPr>
              <a:t>Before </a:t>
            </a:r>
            <a:r>
              <a:rPr sz="2200" b="1" spc="-1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mic</a:t>
            </a:r>
            <a:r>
              <a:rPr sz="2200" b="1" spc="-30" dirty="0">
                <a:latin typeface="Calibri"/>
                <a:cs typeface="Calibri"/>
              </a:rPr>
              <a:t>r</a:t>
            </a:r>
            <a:r>
              <a:rPr sz="2200" b="1" spc="-5" dirty="0">
                <a:latin typeface="Calibri"/>
                <a:cs typeface="Calibri"/>
              </a:rPr>
              <a:t>oMend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23356" y="5316256"/>
            <a:ext cx="1129665" cy="7112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06045" marR="5080" indent="-93980">
              <a:lnSpc>
                <a:spcPts val="2760"/>
              </a:lnSpc>
              <a:spcBef>
                <a:spcPts val="80"/>
              </a:spcBef>
            </a:pPr>
            <a:r>
              <a:rPr sz="2200" b="1" dirty="0">
                <a:latin typeface="Calibri"/>
                <a:cs typeface="Calibri"/>
              </a:rPr>
              <a:t>3</a:t>
            </a:r>
            <a:r>
              <a:rPr sz="2200" b="1" spc="-8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Months </a:t>
            </a:r>
            <a:r>
              <a:rPr sz="2200" b="1" spc="-484" dirty="0">
                <a:latin typeface="Calibri"/>
                <a:cs typeface="Calibri"/>
              </a:rPr>
              <a:t> </a:t>
            </a:r>
            <a:r>
              <a:rPr sz="2200" b="1" spc="-25" dirty="0">
                <a:latin typeface="Calibri"/>
                <a:cs typeface="Calibri"/>
              </a:rPr>
              <a:t>Post-Op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41059" y="5316320"/>
            <a:ext cx="1367790" cy="7112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35585" marR="5080" indent="-223520">
              <a:lnSpc>
                <a:spcPts val="2760"/>
              </a:lnSpc>
              <a:spcBef>
                <a:spcPts val="80"/>
              </a:spcBef>
            </a:pPr>
            <a:r>
              <a:rPr sz="2200" b="1" spc="-5" dirty="0">
                <a:latin typeface="Calibri"/>
                <a:cs typeface="Calibri"/>
              </a:rPr>
              <a:t>mic</a:t>
            </a:r>
            <a:r>
              <a:rPr sz="2200" b="1" spc="-30" dirty="0">
                <a:latin typeface="Calibri"/>
                <a:cs typeface="Calibri"/>
              </a:rPr>
              <a:t>r</a:t>
            </a:r>
            <a:r>
              <a:rPr sz="2200" b="1" spc="-5" dirty="0">
                <a:latin typeface="Calibri"/>
                <a:cs typeface="Calibri"/>
              </a:rPr>
              <a:t>oMend  Applied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566563" y="2290353"/>
            <a:ext cx="10190480" cy="2697480"/>
            <a:chOff x="1566563" y="2290353"/>
            <a:chExt cx="10190480" cy="269748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3651" y="2290353"/>
              <a:ext cx="2869435" cy="26949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52411" y="2290355"/>
              <a:ext cx="2804159" cy="26949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6563" y="2290354"/>
              <a:ext cx="2937764" cy="2697463"/>
            </a:xfrm>
            <a:prstGeom prst="rect">
              <a:avLst/>
            </a:prstGeom>
          </p:spPr>
        </p:pic>
      </p:grp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E749480-9391-4B46-9848-2D1C45B747C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Confidential / Internal Use Only</a:t>
            </a:r>
          </a:p>
        </p:txBody>
      </p:sp>
      <p:sp>
        <p:nvSpPr>
          <p:cNvPr id="19" name="Slide Number Placeholder 23">
            <a:extLst>
              <a:ext uri="{FF2B5EF4-FFF2-40B4-BE49-F238E27FC236}">
                <a16:creationId xmlns:a16="http://schemas.microsoft.com/office/drawing/2014/main" id="{D338C0EE-3BA7-46C5-BAFF-CB9EB4F7FA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304800" y="6377940"/>
            <a:ext cx="304800" cy="276999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17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CB5AD8-4D32-4660-8519-56378C2F54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000" y="402025"/>
            <a:ext cx="1998886" cy="73185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D87C64F-47D8-4363-89A1-ADB32795F6B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Confidential / Internal Use Only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80A512F8-B434-486A-B2F0-6D8B63FCD3CD}"/>
              </a:ext>
            </a:extLst>
          </p:cNvPr>
          <p:cNvSpPr/>
          <p:nvPr/>
        </p:nvSpPr>
        <p:spPr>
          <a:xfrm>
            <a:off x="5181600" y="589915"/>
            <a:ext cx="7010400" cy="781685"/>
          </a:xfrm>
          <a:custGeom>
            <a:avLst/>
            <a:gdLst/>
            <a:ahLst/>
            <a:cxnLst/>
            <a:rect l="l" t="t" r="r" b="b"/>
            <a:pathLst>
              <a:path w="12192000" h="781685">
                <a:moveTo>
                  <a:pt x="12191999" y="781591"/>
                </a:moveTo>
                <a:lnTo>
                  <a:pt x="0" y="781591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81591"/>
                </a:lnTo>
                <a:close/>
              </a:path>
            </a:pathLst>
          </a:custGeom>
          <a:solidFill>
            <a:srgbClr val="007D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DE39576B-567B-4A16-A558-450705268C61}"/>
              </a:ext>
            </a:extLst>
          </p:cNvPr>
          <p:cNvSpPr txBox="1">
            <a:spLocks/>
          </p:cNvSpPr>
          <p:nvPr/>
        </p:nvSpPr>
        <p:spPr>
          <a:xfrm>
            <a:off x="5181601" y="728578"/>
            <a:ext cx="7010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3600" kern="0" spc="-10" dirty="0">
                <a:solidFill>
                  <a:srgbClr val="FFFFFF"/>
                </a:solidFill>
                <a:latin typeface="Arial"/>
                <a:cs typeface="Arial"/>
              </a:rPr>
              <a:t>Clinically Proven Results</a:t>
            </a:r>
            <a:endParaRPr lang="en-US" sz="3600" kern="0" dirty="0">
              <a:latin typeface="Arial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03716A-D3F5-4B30-A465-7E24EC3AB4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77"/>
          <a:stretch/>
        </p:blipFill>
        <p:spPr>
          <a:xfrm>
            <a:off x="457200" y="618604"/>
            <a:ext cx="4101716" cy="752996"/>
          </a:xfrm>
          <a:prstGeom prst="rect">
            <a:avLst/>
          </a:prstGeom>
        </p:spPr>
      </p:pic>
      <p:sp>
        <p:nvSpPr>
          <p:cNvPr id="15" name="Rectangle 14" descr="Stethoscope">
            <a:extLst>
              <a:ext uri="{FF2B5EF4-FFF2-40B4-BE49-F238E27FC236}">
                <a16:creationId xmlns:a16="http://schemas.microsoft.com/office/drawing/2014/main" id="{4DC45A07-7FBE-4523-BCAD-01D43A53D5FD}"/>
              </a:ext>
            </a:extLst>
          </p:cNvPr>
          <p:cNvSpPr/>
          <p:nvPr/>
        </p:nvSpPr>
        <p:spPr>
          <a:xfrm>
            <a:off x="1726561" y="2209800"/>
            <a:ext cx="1687199" cy="1576258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Rectangle 15" descr="Doctor">
            <a:extLst>
              <a:ext uri="{FF2B5EF4-FFF2-40B4-BE49-F238E27FC236}">
                <a16:creationId xmlns:a16="http://schemas.microsoft.com/office/drawing/2014/main" id="{6979123A-80D8-45A3-9AE3-F7886D381E83}"/>
              </a:ext>
            </a:extLst>
          </p:cNvPr>
          <p:cNvSpPr/>
          <p:nvPr/>
        </p:nvSpPr>
        <p:spPr>
          <a:xfrm>
            <a:off x="9105000" y="3962400"/>
            <a:ext cx="1944000" cy="1944000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B3C6E1-988E-49B0-AE53-760173E86BC9}"/>
              </a:ext>
            </a:extLst>
          </p:cNvPr>
          <p:cNvSpPr txBox="1"/>
          <p:nvPr/>
        </p:nvSpPr>
        <p:spPr>
          <a:xfrm>
            <a:off x="3810000" y="2520876"/>
            <a:ext cx="7646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Physicians and Patients Agree that microMend PRO is </a:t>
            </a:r>
            <a:r>
              <a:rPr lang="en-US" sz="2800" b="1" cap="all" dirty="0"/>
              <a:t>Superior to Sutures</a:t>
            </a:r>
            <a:r>
              <a:rPr lang="en-US" sz="2800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493603-775A-422A-BDDB-D086E4B13798}"/>
              </a:ext>
            </a:extLst>
          </p:cNvPr>
          <p:cNvSpPr txBox="1"/>
          <p:nvPr/>
        </p:nvSpPr>
        <p:spPr>
          <a:xfrm>
            <a:off x="304800" y="4326550"/>
            <a:ext cx="8458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/>
              <a:t>Multiple clinical and case studies have shown </a:t>
            </a:r>
            <a:r>
              <a:rPr lang="en-US" sz="2800" b="1" cap="all" dirty="0"/>
              <a:t>Outstanding Clinical Results </a:t>
            </a:r>
            <a:r>
              <a:rPr lang="en-US" sz="2800" dirty="0"/>
              <a:t>using microMend PRO to close wounds in a broad range of clinical specialties.</a:t>
            </a:r>
          </a:p>
        </p:txBody>
      </p:sp>
      <p:sp>
        <p:nvSpPr>
          <p:cNvPr id="25" name="Slide Number Placeholder 23">
            <a:extLst>
              <a:ext uri="{FF2B5EF4-FFF2-40B4-BE49-F238E27FC236}">
                <a16:creationId xmlns:a16="http://schemas.microsoft.com/office/drawing/2014/main" id="{64BA0581-D78F-4F8F-AAF3-98C0AD22B35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304800" y="6377940"/>
            <a:ext cx="304800" cy="276999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18</a:t>
            </a:fld>
            <a:endParaRPr lang="en-US" dirty="0"/>
          </a:p>
        </p:txBody>
      </p:sp>
      <p:pic>
        <p:nvPicPr>
          <p:cNvPr id="26" name="Picture 2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E9AF33-BF4A-4086-84DA-364A7470A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13" y="6171565"/>
            <a:ext cx="1663187" cy="49689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A401288-1BA3-449A-B8B1-CC1399E7327B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39AF49C-5350-41C9-8E66-5EAF110CCF55}" type="datetime1">
              <a:rPr lang="en-US" smtClean="0"/>
              <a:t>5/4/2022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C5D4D9-0635-4CF8-B79F-29E7BD22694B}"/>
              </a:ext>
            </a:extLst>
          </p:cNvPr>
          <p:cNvSpPr/>
          <p:nvPr/>
        </p:nvSpPr>
        <p:spPr>
          <a:xfrm>
            <a:off x="0" y="0"/>
            <a:ext cx="4724400" cy="6857999"/>
          </a:xfrm>
          <a:prstGeom prst="rect">
            <a:avLst/>
          </a:prstGeom>
          <a:solidFill>
            <a:srgbClr val="007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B5D9D0E8-2BDF-4988-9623-8D4D157A6DE1}"/>
              </a:ext>
            </a:extLst>
          </p:cNvPr>
          <p:cNvSpPr txBox="1">
            <a:spLocks/>
          </p:cNvSpPr>
          <p:nvPr/>
        </p:nvSpPr>
        <p:spPr>
          <a:xfrm>
            <a:off x="419100" y="3145588"/>
            <a:ext cx="3886200" cy="56682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r">
              <a:spcBef>
                <a:spcPts val="100"/>
              </a:spcBef>
            </a:pPr>
            <a:r>
              <a:rPr lang="en-US" sz="3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305D9C-48F8-473E-9A7D-5812F2459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594" y="843280"/>
            <a:ext cx="5288606" cy="12975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4A8B94-9346-4E08-86C1-E491D3C223BA}"/>
              </a:ext>
            </a:extLst>
          </p:cNvPr>
          <p:cNvSpPr/>
          <p:nvPr/>
        </p:nvSpPr>
        <p:spPr>
          <a:xfrm>
            <a:off x="5963594" y="2971800"/>
            <a:ext cx="5288606" cy="2414558"/>
          </a:xfrm>
          <a:prstGeom prst="rect">
            <a:avLst/>
          </a:prstGeom>
          <a:solidFill>
            <a:srgbClr val="007DA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958EBB-B326-4C12-BDF0-239EB2B2B292}"/>
              </a:ext>
            </a:extLst>
          </p:cNvPr>
          <p:cNvSpPr txBox="1"/>
          <p:nvPr/>
        </p:nvSpPr>
        <p:spPr>
          <a:xfrm>
            <a:off x="6419377" y="3200400"/>
            <a:ext cx="4401023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/>
              <a:t>Brad DuPree</a:t>
            </a:r>
          </a:p>
          <a:p>
            <a:r>
              <a:rPr lang="en-US" sz="2400" dirty="0"/>
              <a:t>Sales Director - USA</a:t>
            </a:r>
          </a:p>
          <a:p>
            <a:endParaRPr lang="en-US" dirty="0"/>
          </a:p>
          <a:p>
            <a:r>
              <a:rPr lang="en-US" sz="2400" dirty="0">
                <a:solidFill>
                  <a:schemeClr val="bg1"/>
                </a:solidFill>
              </a:rPr>
              <a:t>bdupree@kitotechmedical.com</a:t>
            </a:r>
          </a:p>
          <a:p>
            <a:r>
              <a:rPr lang="en-US" sz="2400" dirty="0"/>
              <a:t>Mobile: </a:t>
            </a:r>
            <a:r>
              <a:rPr lang="en-US" sz="2400" b="1" dirty="0"/>
              <a:t>(913) 544-4974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9BB2D6-CB17-4118-9B4A-F5F9BC58F5A9}"/>
              </a:ext>
            </a:extLst>
          </p:cNvPr>
          <p:cNvSpPr txBox="1"/>
          <p:nvPr/>
        </p:nvSpPr>
        <p:spPr>
          <a:xfrm>
            <a:off x="5867400" y="5943600"/>
            <a:ext cx="5486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www.micromendskinclosure.com</a:t>
            </a:r>
            <a:r>
              <a:rPr lang="en-US" sz="2400" b="1" dirty="0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000" y="2057400"/>
            <a:ext cx="7072727" cy="334347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8200" y="5136710"/>
            <a:ext cx="2362200" cy="502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alibri"/>
                <a:cs typeface="Calibri"/>
              </a:rPr>
              <a:t>U.S.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Patents </a:t>
            </a:r>
            <a:r>
              <a:rPr sz="1600" spc="-5" dirty="0">
                <a:latin typeface="Calibri"/>
                <a:cs typeface="Calibri"/>
              </a:rPr>
              <a:t>No.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10,751,050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No.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10,939,912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81600" y="589915"/>
            <a:ext cx="7010400" cy="781685"/>
          </a:xfrm>
          <a:custGeom>
            <a:avLst/>
            <a:gdLst/>
            <a:ahLst/>
            <a:cxnLst/>
            <a:rect l="l" t="t" r="r" b="b"/>
            <a:pathLst>
              <a:path w="12192000" h="781685">
                <a:moveTo>
                  <a:pt x="12191999" y="781591"/>
                </a:moveTo>
                <a:lnTo>
                  <a:pt x="0" y="781591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81591"/>
                </a:lnTo>
                <a:close/>
              </a:path>
            </a:pathLst>
          </a:custGeom>
          <a:solidFill>
            <a:srgbClr val="007D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81601" y="666115"/>
            <a:ext cx="7010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Patented</a:t>
            </a:r>
            <a:r>
              <a:rPr sz="3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Device</a:t>
            </a:r>
            <a:r>
              <a:rPr sz="3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5D7CAB1-FB80-4165-8190-42D706146BF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Confidential / Internal Use Only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3FD455-37BA-4FCB-B7D3-AF176EDB3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977"/>
          <a:stretch/>
        </p:blipFill>
        <p:spPr>
          <a:xfrm>
            <a:off x="457200" y="618604"/>
            <a:ext cx="4101716" cy="752996"/>
          </a:xfrm>
          <a:prstGeom prst="rect">
            <a:avLst/>
          </a:prstGeom>
        </p:spPr>
      </p:pic>
      <p:sp>
        <p:nvSpPr>
          <p:cNvPr id="12" name="Slide Number Placeholder 23">
            <a:extLst>
              <a:ext uri="{FF2B5EF4-FFF2-40B4-BE49-F238E27FC236}">
                <a16:creationId xmlns:a16="http://schemas.microsoft.com/office/drawing/2014/main" id="{35664C93-AEB4-4B12-92D9-5EF4FF7F4A0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304800" y="6377940"/>
            <a:ext cx="304800" cy="276999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2</a:t>
            </a:fld>
            <a:endParaRPr lang="en-US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9D9D7B-9DE6-46AC-AE87-C02C1E657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13" y="6171565"/>
            <a:ext cx="1663187" cy="4968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60B631-1D13-4E7E-B61E-272B666CBC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17500" r="38572" b="18750"/>
          <a:stretch/>
        </p:blipFill>
        <p:spPr>
          <a:xfrm>
            <a:off x="6297930" y="2133600"/>
            <a:ext cx="4267200" cy="3886200"/>
          </a:xfrm>
          <a:prstGeom prst="rect">
            <a:avLst/>
          </a:prstGeom>
        </p:spPr>
      </p:pic>
      <p:pic>
        <p:nvPicPr>
          <p:cNvPr id="17" name="object 2">
            <a:extLst>
              <a:ext uri="{FF2B5EF4-FFF2-40B4-BE49-F238E27FC236}">
                <a16:creationId xmlns:a16="http://schemas.microsoft.com/office/drawing/2014/main" id="{B7C428FA-15D5-49DD-AE9E-FCABAEC26E1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400" y="2514600"/>
            <a:ext cx="3526373" cy="317675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81600" y="3850640"/>
            <a:ext cx="133839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007DA5"/>
                </a:solidFill>
                <a:latin typeface="Calibri"/>
                <a:cs typeface="Calibri"/>
              </a:rPr>
              <a:t>S</a:t>
            </a:r>
            <a:r>
              <a:rPr lang="en-US" sz="2800" spc="-5" dirty="0">
                <a:solidFill>
                  <a:srgbClr val="007DA5"/>
                </a:solidFill>
                <a:latin typeface="Calibri"/>
                <a:cs typeface="Calibri"/>
              </a:rPr>
              <a:t>mall</a:t>
            </a:r>
            <a:endParaRPr sz="2800" dirty="0">
              <a:solidFill>
                <a:srgbClr val="007DA5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91400" y="2223289"/>
            <a:ext cx="133377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spc="-5" dirty="0">
                <a:solidFill>
                  <a:srgbClr val="007DA5"/>
                </a:solidFill>
                <a:latin typeface="Calibri"/>
                <a:cs typeface="Calibri"/>
              </a:rPr>
              <a:t>Medium</a:t>
            </a:r>
            <a:endParaRPr sz="2800" dirty="0">
              <a:solidFill>
                <a:srgbClr val="007DA5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87000" y="3845560"/>
            <a:ext cx="10612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007DA5"/>
                </a:solidFill>
                <a:latin typeface="Calibri"/>
                <a:cs typeface="Calibri"/>
              </a:rPr>
              <a:t>L</a:t>
            </a:r>
            <a:r>
              <a:rPr lang="en-US" sz="2800" spc="-5" dirty="0">
                <a:solidFill>
                  <a:srgbClr val="007DA5"/>
                </a:solidFill>
                <a:latin typeface="Calibri"/>
                <a:cs typeface="Calibri"/>
              </a:rPr>
              <a:t>arge</a:t>
            </a:r>
            <a:endParaRPr sz="2800" dirty="0">
              <a:solidFill>
                <a:srgbClr val="007DA5"/>
              </a:solidFill>
              <a:latin typeface="Calibri"/>
              <a:cs typeface="Calibri"/>
            </a:endParaRP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B41D7380-0FB0-43A4-883C-97B7C4D892D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/>
              <a:t>Confidential / Internal Use Only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25AD3495-9717-440A-BA2F-BA222DCBF20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304800" y="6377940"/>
            <a:ext cx="304800" cy="276999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3</a:t>
            </a:fld>
            <a:endParaRPr lang="en-US" dirty="0"/>
          </a:p>
        </p:txBody>
      </p:sp>
      <p:sp>
        <p:nvSpPr>
          <p:cNvPr id="25" name="object 5">
            <a:extLst>
              <a:ext uri="{FF2B5EF4-FFF2-40B4-BE49-F238E27FC236}">
                <a16:creationId xmlns:a16="http://schemas.microsoft.com/office/drawing/2014/main" id="{AC814080-A881-4BDF-90C6-575F8D307F7E}"/>
              </a:ext>
            </a:extLst>
          </p:cNvPr>
          <p:cNvSpPr/>
          <p:nvPr/>
        </p:nvSpPr>
        <p:spPr>
          <a:xfrm>
            <a:off x="5181600" y="589915"/>
            <a:ext cx="7010400" cy="781685"/>
          </a:xfrm>
          <a:custGeom>
            <a:avLst/>
            <a:gdLst/>
            <a:ahLst/>
            <a:cxnLst/>
            <a:rect l="l" t="t" r="r" b="b"/>
            <a:pathLst>
              <a:path w="12192000" h="781685">
                <a:moveTo>
                  <a:pt x="12191999" y="781591"/>
                </a:moveTo>
                <a:lnTo>
                  <a:pt x="0" y="781591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81591"/>
                </a:lnTo>
                <a:close/>
              </a:path>
            </a:pathLst>
          </a:custGeom>
          <a:solidFill>
            <a:srgbClr val="007D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4947B33F-4F6A-450C-864F-3A916023AD67}"/>
              </a:ext>
            </a:extLst>
          </p:cNvPr>
          <p:cNvSpPr txBox="1">
            <a:spLocks/>
          </p:cNvSpPr>
          <p:nvPr/>
        </p:nvSpPr>
        <p:spPr>
          <a:xfrm>
            <a:off x="5181601" y="666115"/>
            <a:ext cx="7010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3600" kern="0" spc="-10" dirty="0">
                <a:solidFill>
                  <a:srgbClr val="FFFFFF"/>
                </a:solidFill>
                <a:latin typeface="Arial"/>
                <a:cs typeface="Arial"/>
              </a:rPr>
              <a:t>Popular Sizes</a:t>
            </a:r>
            <a:endParaRPr lang="en-US" sz="3600" kern="0" dirty="0">
              <a:latin typeface="Arial"/>
              <a:cs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8EB0100-49E5-4DF4-8983-6FE38201D0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977"/>
          <a:stretch/>
        </p:blipFill>
        <p:spPr>
          <a:xfrm>
            <a:off x="457200" y="618604"/>
            <a:ext cx="4101716" cy="752996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67781E2-844D-4F0C-ADA2-1D95A10CB2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13" y="6171565"/>
            <a:ext cx="1663187" cy="4968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C8204C8-A71C-4E65-ADC4-3C62ADAA820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Confidential / Internal Use Only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E9B3F6D3-AB4F-45BC-AF20-87A144123798}"/>
              </a:ext>
            </a:extLst>
          </p:cNvPr>
          <p:cNvSpPr/>
          <p:nvPr/>
        </p:nvSpPr>
        <p:spPr>
          <a:xfrm>
            <a:off x="5181600" y="589915"/>
            <a:ext cx="7010400" cy="781685"/>
          </a:xfrm>
          <a:custGeom>
            <a:avLst/>
            <a:gdLst/>
            <a:ahLst/>
            <a:cxnLst/>
            <a:rect l="l" t="t" r="r" b="b"/>
            <a:pathLst>
              <a:path w="12192000" h="781685">
                <a:moveTo>
                  <a:pt x="12191999" y="781591"/>
                </a:moveTo>
                <a:lnTo>
                  <a:pt x="0" y="781591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81591"/>
                </a:lnTo>
                <a:close/>
              </a:path>
            </a:pathLst>
          </a:custGeom>
          <a:solidFill>
            <a:srgbClr val="007D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8A094DAD-5E83-49CA-AFC3-DE3F2E878C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38799" y="666115"/>
            <a:ext cx="655320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spc="-10" dirty="0">
                <a:solidFill>
                  <a:srgbClr val="FFFFFF"/>
                </a:solidFill>
                <a:latin typeface="Arial"/>
                <a:cs typeface="Arial"/>
              </a:rPr>
              <a:t>Product Line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67285F-1773-4FF5-B649-F619ECBBC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77"/>
          <a:stretch/>
        </p:blipFill>
        <p:spPr>
          <a:xfrm>
            <a:off x="457200" y="618604"/>
            <a:ext cx="4101716" cy="752996"/>
          </a:xfrm>
          <a:prstGeom prst="rect">
            <a:avLst/>
          </a:prstGeom>
        </p:spPr>
      </p:pic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F8118C76-6C91-4875-BF00-4C152C400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7400"/>
            <a:ext cx="10668000" cy="3379664"/>
          </a:xfrm>
          <a:prstGeom prst="rect">
            <a:avLst/>
          </a:prstGeom>
        </p:spPr>
      </p:pic>
      <p:sp>
        <p:nvSpPr>
          <p:cNvPr id="15" name="Slide Number Placeholder 23">
            <a:extLst>
              <a:ext uri="{FF2B5EF4-FFF2-40B4-BE49-F238E27FC236}">
                <a16:creationId xmlns:a16="http://schemas.microsoft.com/office/drawing/2014/main" id="{6CA11213-DF06-4926-BB23-C3DC59543F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304800" y="6377940"/>
            <a:ext cx="304800" cy="276999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4</a:t>
            </a:fld>
            <a:endParaRPr lang="en-US" dirty="0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B232D1-CE76-467B-8A26-99442BB61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13" y="6171565"/>
            <a:ext cx="1663187" cy="4968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C8204C8-A71C-4E65-ADC4-3C62ADAA820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Confidential / Internal Use Only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E9B3F6D3-AB4F-45BC-AF20-87A144123798}"/>
              </a:ext>
            </a:extLst>
          </p:cNvPr>
          <p:cNvSpPr/>
          <p:nvPr/>
        </p:nvSpPr>
        <p:spPr>
          <a:xfrm>
            <a:off x="5181600" y="589915"/>
            <a:ext cx="7010400" cy="781685"/>
          </a:xfrm>
          <a:custGeom>
            <a:avLst/>
            <a:gdLst/>
            <a:ahLst/>
            <a:cxnLst/>
            <a:rect l="l" t="t" r="r" b="b"/>
            <a:pathLst>
              <a:path w="12192000" h="781685">
                <a:moveTo>
                  <a:pt x="12191999" y="781591"/>
                </a:moveTo>
                <a:lnTo>
                  <a:pt x="0" y="781591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81591"/>
                </a:lnTo>
                <a:close/>
              </a:path>
            </a:pathLst>
          </a:custGeom>
          <a:solidFill>
            <a:srgbClr val="007DA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67285F-1773-4FF5-B649-F619ECBBC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77"/>
          <a:stretch/>
        </p:blipFill>
        <p:spPr>
          <a:xfrm>
            <a:off x="457200" y="618604"/>
            <a:ext cx="4101716" cy="752996"/>
          </a:xfrm>
          <a:prstGeom prst="rect">
            <a:avLst/>
          </a:prstGeom>
        </p:spPr>
      </p:pic>
      <p:sp>
        <p:nvSpPr>
          <p:cNvPr id="15" name="Slide Number Placeholder 23">
            <a:extLst>
              <a:ext uri="{FF2B5EF4-FFF2-40B4-BE49-F238E27FC236}">
                <a16:creationId xmlns:a16="http://schemas.microsoft.com/office/drawing/2014/main" id="{6CA11213-DF06-4926-BB23-C3DC59543F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304800" y="6377940"/>
            <a:ext cx="304800" cy="276999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5</a:t>
            </a:fld>
            <a:endParaRPr lang="en-US" dirty="0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B232D1-CE76-467B-8A26-99442BB617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13" y="6171565"/>
            <a:ext cx="1663187" cy="496897"/>
          </a:xfrm>
          <a:prstGeom prst="rect">
            <a:avLst/>
          </a:prstGeom>
        </p:spPr>
      </p:pic>
      <p:sp>
        <p:nvSpPr>
          <p:cNvPr id="11" name="object 6">
            <a:extLst>
              <a:ext uri="{FF2B5EF4-FFF2-40B4-BE49-F238E27FC236}">
                <a16:creationId xmlns:a16="http://schemas.microsoft.com/office/drawing/2014/main" id="{BFB26B17-CEEB-4C48-B3CD-EA4A9122C367}"/>
              </a:ext>
            </a:extLst>
          </p:cNvPr>
          <p:cNvSpPr txBox="1">
            <a:spLocks/>
          </p:cNvSpPr>
          <p:nvPr/>
        </p:nvSpPr>
        <p:spPr>
          <a:xfrm>
            <a:off x="5371147" y="667023"/>
            <a:ext cx="663130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4000" spc="-20" dirty="0">
                <a:solidFill>
                  <a:schemeClr val="bg1"/>
                </a:solidFill>
              </a:rPr>
              <a:t>Suggested Usage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F0BDE5-B340-485F-AAA3-8EBCE9E13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00" y="1752600"/>
            <a:ext cx="10821172" cy="1981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9761C2-DA86-438B-8CAD-7F1DA9C85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09" y="3809365"/>
            <a:ext cx="10742391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21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C8204C8-A71C-4E65-ADC4-3C62ADAA820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Confidential / Internal Use Only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E9B3F6D3-AB4F-45BC-AF20-87A144123798}"/>
              </a:ext>
            </a:extLst>
          </p:cNvPr>
          <p:cNvSpPr/>
          <p:nvPr/>
        </p:nvSpPr>
        <p:spPr>
          <a:xfrm>
            <a:off x="5181600" y="589915"/>
            <a:ext cx="7010400" cy="781685"/>
          </a:xfrm>
          <a:custGeom>
            <a:avLst/>
            <a:gdLst/>
            <a:ahLst/>
            <a:cxnLst/>
            <a:rect l="l" t="t" r="r" b="b"/>
            <a:pathLst>
              <a:path w="12192000" h="781685">
                <a:moveTo>
                  <a:pt x="12191999" y="781591"/>
                </a:moveTo>
                <a:lnTo>
                  <a:pt x="0" y="781591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81591"/>
                </a:lnTo>
                <a:close/>
              </a:path>
            </a:pathLst>
          </a:custGeom>
          <a:solidFill>
            <a:srgbClr val="007DA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67285F-1773-4FF5-B649-F619ECBBC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77"/>
          <a:stretch/>
        </p:blipFill>
        <p:spPr>
          <a:xfrm>
            <a:off x="457200" y="618604"/>
            <a:ext cx="4101716" cy="752996"/>
          </a:xfrm>
          <a:prstGeom prst="rect">
            <a:avLst/>
          </a:prstGeom>
        </p:spPr>
      </p:pic>
      <p:sp>
        <p:nvSpPr>
          <p:cNvPr id="15" name="Slide Number Placeholder 23">
            <a:extLst>
              <a:ext uri="{FF2B5EF4-FFF2-40B4-BE49-F238E27FC236}">
                <a16:creationId xmlns:a16="http://schemas.microsoft.com/office/drawing/2014/main" id="{6CA11213-DF06-4926-BB23-C3DC59543F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304800" y="6377940"/>
            <a:ext cx="304800" cy="276999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6</a:t>
            </a:fld>
            <a:endParaRPr lang="en-US" dirty="0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B232D1-CE76-467B-8A26-99442BB617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13" y="6171565"/>
            <a:ext cx="1663187" cy="496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B508F4-6BAD-49FB-ADBE-CC325C12B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600200"/>
            <a:ext cx="10789044" cy="2438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C5D9A5-A5C6-479F-ABAE-6884C5E18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962400"/>
            <a:ext cx="10591800" cy="2158382"/>
          </a:xfrm>
          <a:prstGeom prst="rect">
            <a:avLst/>
          </a:prstGeom>
        </p:spPr>
      </p:pic>
      <p:sp>
        <p:nvSpPr>
          <p:cNvPr id="18" name="object 6">
            <a:extLst>
              <a:ext uri="{FF2B5EF4-FFF2-40B4-BE49-F238E27FC236}">
                <a16:creationId xmlns:a16="http://schemas.microsoft.com/office/drawing/2014/main" id="{058873E1-D0D2-4CA5-B299-DD6BB477810E}"/>
              </a:ext>
            </a:extLst>
          </p:cNvPr>
          <p:cNvSpPr txBox="1">
            <a:spLocks/>
          </p:cNvSpPr>
          <p:nvPr/>
        </p:nvSpPr>
        <p:spPr>
          <a:xfrm>
            <a:off x="5371147" y="667023"/>
            <a:ext cx="663130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4000" spc="-20" dirty="0">
                <a:solidFill>
                  <a:schemeClr val="bg1"/>
                </a:solidFill>
              </a:rPr>
              <a:t>Suggested Usage</a:t>
            </a:r>
            <a:endParaRPr lang="en-US" sz="40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01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C8204C8-A71C-4E65-ADC4-3C62ADAA820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Confidential / Internal Use Only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E9B3F6D3-AB4F-45BC-AF20-87A144123798}"/>
              </a:ext>
            </a:extLst>
          </p:cNvPr>
          <p:cNvSpPr/>
          <p:nvPr/>
        </p:nvSpPr>
        <p:spPr>
          <a:xfrm>
            <a:off x="5181600" y="589915"/>
            <a:ext cx="7010400" cy="781685"/>
          </a:xfrm>
          <a:custGeom>
            <a:avLst/>
            <a:gdLst/>
            <a:ahLst/>
            <a:cxnLst/>
            <a:rect l="l" t="t" r="r" b="b"/>
            <a:pathLst>
              <a:path w="12192000" h="781685">
                <a:moveTo>
                  <a:pt x="12191999" y="781591"/>
                </a:moveTo>
                <a:lnTo>
                  <a:pt x="0" y="781591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81591"/>
                </a:lnTo>
                <a:close/>
              </a:path>
            </a:pathLst>
          </a:custGeom>
          <a:solidFill>
            <a:srgbClr val="007DA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67285F-1773-4FF5-B649-F619ECBBC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77"/>
          <a:stretch/>
        </p:blipFill>
        <p:spPr>
          <a:xfrm>
            <a:off x="457200" y="618604"/>
            <a:ext cx="4101716" cy="752996"/>
          </a:xfrm>
          <a:prstGeom prst="rect">
            <a:avLst/>
          </a:prstGeom>
        </p:spPr>
      </p:pic>
      <p:sp>
        <p:nvSpPr>
          <p:cNvPr id="15" name="Slide Number Placeholder 23">
            <a:extLst>
              <a:ext uri="{FF2B5EF4-FFF2-40B4-BE49-F238E27FC236}">
                <a16:creationId xmlns:a16="http://schemas.microsoft.com/office/drawing/2014/main" id="{6CA11213-DF06-4926-BB23-C3DC59543F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304800" y="6377940"/>
            <a:ext cx="304800" cy="276999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7</a:t>
            </a:fld>
            <a:endParaRPr lang="en-US" dirty="0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B232D1-CE76-467B-8A26-99442BB617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13" y="6171565"/>
            <a:ext cx="1663187" cy="496897"/>
          </a:xfrm>
          <a:prstGeom prst="rect">
            <a:avLst/>
          </a:prstGeom>
        </p:spPr>
      </p:pic>
      <p:sp>
        <p:nvSpPr>
          <p:cNvPr id="11" name="object 6">
            <a:extLst>
              <a:ext uri="{FF2B5EF4-FFF2-40B4-BE49-F238E27FC236}">
                <a16:creationId xmlns:a16="http://schemas.microsoft.com/office/drawing/2014/main" id="{0825422F-7F67-4872-90AA-FCBE241877EF}"/>
              </a:ext>
            </a:extLst>
          </p:cNvPr>
          <p:cNvSpPr txBox="1">
            <a:spLocks/>
          </p:cNvSpPr>
          <p:nvPr/>
        </p:nvSpPr>
        <p:spPr>
          <a:xfrm>
            <a:off x="5371147" y="667023"/>
            <a:ext cx="663130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4000" spc="-20" dirty="0">
                <a:solidFill>
                  <a:schemeClr val="bg1"/>
                </a:solidFill>
              </a:rPr>
              <a:t>Suggested Usage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1ED726-D842-43DE-BA10-1A4E83F2A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78" y="1905000"/>
            <a:ext cx="1062544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66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8200" y="2084875"/>
            <a:ext cx="7772400" cy="309059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44488" indent="-331788">
              <a:spcAft>
                <a:spcPts val="1200"/>
              </a:spcAft>
              <a:buClr>
                <a:srgbClr val="007DA5"/>
              </a:buClr>
              <a:buSzPct val="75000"/>
              <a:buFont typeface="Arial"/>
              <a:buChar char="▪"/>
            </a:pPr>
            <a:r>
              <a:rPr sz="3200" spc="-5" dirty="0">
                <a:latin typeface="Calibri"/>
                <a:cs typeface="Calibri"/>
              </a:rPr>
              <a:t>Applies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in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lang="en-US" sz="3200" spc="-10" dirty="0">
                <a:latin typeface="Calibri"/>
                <a:cs typeface="Calibri"/>
              </a:rPr>
              <a:t>s</a:t>
            </a:r>
            <a:r>
              <a:rPr sz="3200" spc="-10" dirty="0">
                <a:latin typeface="Calibri"/>
                <a:cs typeface="Calibri"/>
              </a:rPr>
              <a:t>econds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lang="en-US" sz="3200" spc="-15" dirty="0">
                <a:latin typeface="Calibri"/>
                <a:cs typeface="Calibri"/>
              </a:rPr>
              <a:t>s</a:t>
            </a:r>
            <a:r>
              <a:rPr sz="3200" spc="-15" dirty="0">
                <a:latin typeface="Calibri"/>
                <a:cs typeface="Calibri"/>
              </a:rPr>
              <a:t>aving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lang="en-US" sz="3200" spc="-30" dirty="0">
                <a:latin typeface="Calibri"/>
                <a:cs typeface="Calibri"/>
              </a:rPr>
              <a:t>v</a:t>
            </a:r>
            <a:r>
              <a:rPr sz="3200" spc="-30" dirty="0">
                <a:latin typeface="Calibri"/>
                <a:cs typeface="Calibri"/>
              </a:rPr>
              <a:t>aluable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lang="en-US" sz="3200" spc="-5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ime</a:t>
            </a:r>
            <a:endParaRPr sz="3200" dirty="0">
              <a:latin typeface="Calibri"/>
              <a:cs typeface="Calibri"/>
            </a:endParaRPr>
          </a:p>
          <a:p>
            <a:pPr marL="344488" indent="-331788">
              <a:spcAft>
                <a:spcPts val="1200"/>
              </a:spcAft>
              <a:buClr>
                <a:srgbClr val="007DA5"/>
              </a:buClr>
              <a:buSzPct val="75000"/>
              <a:buFont typeface="Arial"/>
              <a:buChar char="▪"/>
            </a:pPr>
            <a:r>
              <a:rPr sz="3200" spc="-5" dirty="0">
                <a:latin typeface="Calibri"/>
                <a:cs typeface="Calibri"/>
              </a:rPr>
              <a:t>Holding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lang="en-US" sz="3200" spc="-20" dirty="0">
                <a:latin typeface="Calibri"/>
                <a:cs typeface="Calibri"/>
              </a:rPr>
              <a:t>s</a:t>
            </a:r>
            <a:r>
              <a:rPr sz="3200" spc="-20" dirty="0">
                <a:latin typeface="Calibri"/>
                <a:cs typeface="Calibri"/>
              </a:rPr>
              <a:t>trength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of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lang="en-US" sz="3200" spc="-15" dirty="0">
                <a:latin typeface="Calibri"/>
                <a:cs typeface="Calibri"/>
              </a:rPr>
              <a:t>s</a:t>
            </a:r>
            <a:r>
              <a:rPr sz="3200" spc="-15" dirty="0">
                <a:latin typeface="Calibri"/>
                <a:cs typeface="Calibri"/>
              </a:rPr>
              <a:t>uture</a:t>
            </a:r>
            <a:endParaRPr sz="3200" dirty="0">
              <a:latin typeface="Calibri"/>
              <a:cs typeface="Calibri"/>
            </a:endParaRPr>
          </a:p>
          <a:p>
            <a:pPr marL="344488" marR="363855" indent="-331788">
              <a:spcAft>
                <a:spcPts val="1200"/>
              </a:spcAft>
              <a:buClr>
                <a:srgbClr val="007DA5"/>
              </a:buClr>
              <a:buSzPct val="75000"/>
              <a:buFont typeface="Arial"/>
              <a:buChar char="▪"/>
            </a:pPr>
            <a:r>
              <a:rPr sz="3200" spc="-5" dirty="0">
                <a:latin typeface="Calibri"/>
                <a:cs typeface="Calibri"/>
              </a:rPr>
              <a:t>Embedded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lang="en-US" sz="3200" spc="-15" dirty="0">
                <a:latin typeface="Calibri"/>
                <a:cs typeface="Calibri"/>
              </a:rPr>
              <a:t>Microstaples</a:t>
            </a:r>
            <a:r>
              <a:rPr lang="en-US" sz="3200" spc="-30" dirty="0">
                <a:latin typeface="Calibri"/>
                <a:cs typeface="Calibri"/>
              </a:rPr>
              <a:t> </a:t>
            </a:r>
            <a:r>
              <a:rPr lang="en-US" sz="3200" spc="-15" dirty="0">
                <a:latin typeface="Calibri"/>
                <a:cs typeface="Calibri"/>
              </a:rPr>
              <a:t>p</a:t>
            </a:r>
            <a:r>
              <a:rPr sz="3200" spc="-15" dirty="0">
                <a:latin typeface="Calibri"/>
                <a:cs typeface="Calibri"/>
              </a:rPr>
              <a:t>rovide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lang="en-US" sz="3200" spc="-20" dirty="0">
                <a:latin typeface="Calibri"/>
                <a:cs typeface="Calibri"/>
              </a:rPr>
              <a:t>m</a:t>
            </a:r>
            <a:r>
              <a:rPr sz="3200" spc="-20" dirty="0">
                <a:latin typeface="Calibri"/>
                <a:cs typeface="Calibri"/>
              </a:rPr>
              <a:t>ore</a:t>
            </a:r>
            <a:r>
              <a:rPr lang="en-US" sz="3200" spc="-20" dirty="0">
                <a:latin typeface="Calibri"/>
                <a:cs typeface="Calibri"/>
              </a:rPr>
              <a:t> </a:t>
            </a:r>
            <a:r>
              <a:rPr lang="en-US" sz="3200" spc="-15" dirty="0">
                <a:latin typeface="Calibri"/>
                <a:cs typeface="Calibri"/>
              </a:rPr>
              <a:t>s</a:t>
            </a:r>
            <a:r>
              <a:rPr sz="3200" spc="-15" dirty="0">
                <a:latin typeface="Calibri"/>
                <a:cs typeface="Calibri"/>
              </a:rPr>
              <a:t>ecure </a:t>
            </a:r>
            <a:r>
              <a:rPr lang="en-US" sz="3200" spc="-15" dirty="0">
                <a:latin typeface="Calibri"/>
                <a:cs typeface="Calibri"/>
              </a:rPr>
              <a:t>c</a:t>
            </a:r>
            <a:r>
              <a:rPr sz="3200" spc="-15" dirty="0">
                <a:latin typeface="Calibri"/>
                <a:cs typeface="Calibri"/>
              </a:rPr>
              <a:t>losure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lang="en-US" sz="3200" spc="-5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han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lang="en-US" sz="3200" spc="-10" dirty="0">
                <a:latin typeface="Calibri"/>
                <a:cs typeface="Calibri"/>
              </a:rPr>
              <a:t>a</a:t>
            </a:r>
            <a:r>
              <a:rPr sz="3200" spc="-10" dirty="0">
                <a:latin typeface="Calibri"/>
                <a:cs typeface="Calibri"/>
              </a:rPr>
              <a:t>dhesive </a:t>
            </a:r>
            <a:r>
              <a:rPr lang="en-US" sz="3200" spc="-5" dirty="0">
                <a:latin typeface="Calibri"/>
                <a:cs typeface="Calibri"/>
              </a:rPr>
              <a:t>a</a:t>
            </a:r>
            <a:r>
              <a:rPr sz="3200" spc="-5" dirty="0">
                <a:latin typeface="Calibri"/>
                <a:cs typeface="Calibri"/>
              </a:rPr>
              <a:t>lone</a:t>
            </a:r>
            <a:endParaRPr lang="en-US" sz="3200" spc="-5" dirty="0">
              <a:latin typeface="Calibri"/>
              <a:cs typeface="Calibri"/>
            </a:endParaRPr>
          </a:p>
          <a:p>
            <a:pPr marL="344488" marR="363855" indent="-331788">
              <a:spcAft>
                <a:spcPts val="1200"/>
              </a:spcAft>
              <a:buClr>
                <a:srgbClr val="007DA5"/>
              </a:buClr>
              <a:buSzPct val="75000"/>
              <a:buFont typeface="Arial"/>
              <a:buChar char="▪"/>
            </a:pPr>
            <a:r>
              <a:rPr lang="en-US" sz="3200" spc="-10" dirty="0">
                <a:latin typeface="Calibri"/>
                <a:cs typeface="Calibri"/>
              </a:rPr>
              <a:t>Quickly</a:t>
            </a:r>
            <a:r>
              <a:rPr lang="en-US" sz="3200" spc="-20" dirty="0">
                <a:latin typeface="Calibri"/>
                <a:cs typeface="Calibri"/>
              </a:rPr>
              <a:t> </a:t>
            </a:r>
            <a:r>
              <a:rPr lang="en-US" sz="3200" spc="-5" dirty="0">
                <a:latin typeface="Calibri"/>
                <a:cs typeface="Calibri"/>
              </a:rPr>
              <a:t>close</a:t>
            </a:r>
            <a:r>
              <a:rPr lang="en-US" sz="3200" spc="-15" dirty="0">
                <a:latin typeface="Calibri"/>
                <a:cs typeface="Calibri"/>
              </a:rPr>
              <a:t> </a:t>
            </a:r>
            <a:r>
              <a:rPr lang="en-US" sz="3200" spc="-10" dirty="0">
                <a:latin typeface="Calibri"/>
                <a:cs typeface="Calibri"/>
              </a:rPr>
              <a:t>with</a:t>
            </a:r>
            <a:r>
              <a:rPr lang="en-US" sz="3200" spc="-20" dirty="0">
                <a:latin typeface="Calibri"/>
                <a:cs typeface="Calibri"/>
              </a:rPr>
              <a:t> </a:t>
            </a:r>
            <a:r>
              <a:rPr lang="en-US" sz="3200" spc="-15" dirty="0">
                <a:latin typeface="Calibri"/>
                <a:cs typeface="Calibri"/>
              </a:rPr>
              <a:t>little </a:t>
            </a:r>
            <a:r>
              <a:rPr lang="en-US" sz="3200" spc="-20" dirty="0">
                <a:latin typeface="Calibri"/>
                <a:cs typeface="Calibri"/>
              </a:rPr>
              <a:t>to</a:t>
            </a:r>
            <a:r>
              <a:rPr lang="en-US" sz="3200" spc="-15" dirty="0">
                <a:latin typeface="Calibri"/>
                <a:cs typeface="Calibri"/>
              </a:rPr>
              <a:t> </a:t>
            </a:r>
            <a:r>
              <a:rPr lang="en-US" sz="3200" spc="-5" dirty="0">
                <a:latin typeface="Calibri"/>
                <a:cs typeface="Calibri"/>
              </a:rPr>
              <a:t>no</a:t>
            </a:r>
            <a:r>
              <a:rPr lang="en-US" sz="3200" spc="-15" dirty="0">
                <a:latin typeface="Calibri"/>
                <a:cs typeface="Calibri"/>
              </a:rPr>
              <a:t> </a:t>
            </a:r>
            <a:r>
              <a:rPr lang="en-US" sz="3200" spc="-5" dirty="0">
                <a:latin typeface="Calibri"/>
                <a:cs typeface="Calibri"/>
              </a:rPr>
              <a:t>scarring</a:t>
            </a:r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10" name="object 5">
            <a:extLst>
              <a:ext uri="{FF2B5EF4-FFF2-40B4-BE49-F238E27FC236}">
                <a16:creationId xmlns:a16="http://schemas.microsoft.com/office/drawing/2014/main" id="{F30E88B9-66F9-40D3-BFA1-F63F0A3C648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47852" y="2133600"/>
            <a:ext cx="2636428" cy="3473080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1764B59A-AD1C-42F1-AC55-9405108B5C2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Confidential / Internal Use Only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32699771-F4AD-474F-9767-F215438FA610}"/>
              </a:ext>
            </a:extLst>
          </p:cNvPr>
          <p:cNvSpPr/>
          <p:nvPr/>
        </p:nvSpPr>
        <p:spPr>
          <a:xfrm>
            <a:off x="5181600" y="609600"/>
            <a:ext cx="7010400" cy="781685"/>
          </a:xfrm>
          <a:custGeom>
            <a:avLst/>
            <a:gdLst/>
            <a:ahLst/>
            <a:cxnLst/>
            <a:rect l="l" t="t" r="r" b="b"/>
            <a:pathLst>
              <a:path w="12192000" h="781685">
                <a:moveTo>
                  <a:pt x="12191999" y="781591"/>
                </a:moveTo>
                <a:lnTo>
                  <a:pt x="0" y="781591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81591"/>
                </a:lnTo>
                <a:close/>
              </a:path>
            </a:pathLst>
          </a:custGeom>
          <a:solidFill>
            <a:srgbClr val="007D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B07A6C53-420C-474B-B2CD-642491ACF9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81601" y="693423"/>
            <a:ext cx="7010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spc="-10" dirty="0">
                <a:solidFill>
                  <a:srgbClr val="FFFFFF"/>
                </a:solidFill>
                <a:latin typeface="Arial"/>
                <a:cs typeface="Arial"/>
              </a:rPr>
              <a:t>Key Attributes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08CF7A-E880-4CE9-83A3-8967733F40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977"/>
          <a:stretch/>
        </p:blipFill>
        <p:spPr>
          <a:xfrm>
            <a:off x="457200" y="638289"/>
            <a:ext cx="4101716" cy="752996"/>
          </a:xfrm>
          <a:prstGeom prst="rect">
            <a:avLst/>
          </a:prstGeom>
        </p:spPr>
      </p:pic>
      <p:sp>
        <p:nvSpPr>
          <p:cNvPr id="17" name="Slide Number Placeholder 23">
            <a:extLst>
              <a:ext uri="{FF2B5EF4-FFF2-40B4-BE49-F238E27FC236}">
                <a16:creationId xmlns:a16="http://schemas.microsoft.com/office/drawing/2014/main" id="{98CF7DF4-1B21-4B82-A981-0D1CA2FDA34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304800" y="6377940"/>
            <a:ext cx="304800" cy="276999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8</a:t>
            </a:fld>
            <a:endParaRPr lang="en-US" dirty="0"/>
          </a:p>
        </p:txBody>
      </p: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4A32A0-32AC-41C2-925F-A9142EACE0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13" y="6171565"/>
            <a:ext cx="1663187" cy="4968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1764B59A-AD1C-42F1-AC55-9405108B5C2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Confidential / Internal Use Only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32699771-F4AD-474F-9767-F215438FA610}"/>
              </a:ext>
            </a:extLst>
          </p:cNvPr>
          <p:cNvSpPr/>
          <p:nvPr/>
        </p:nvSpPr>
        <p:spPr>
          <a:xfrm>
            <a:off x="5181600" y="609600"/>
            <a:ext cx="7010400" cy="781685"/>
          </a:xfrm>
          <a:custGeom>
            <a:avLst/>
            <a:gdLst/>
            <a:ahLst/>
            <a:cxnLst/>
            <a:rect l="l" t="t" r="r" b="b"/>
            <a:pathLst>
              <a:path w="12192000" h="781685">
                <a:moveTo>
                  <a:pt x="12191999" y="781591"/>
                </a:moveTo>
                <a:lnTo>
                  <a:pt x="0" y="781591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781591"/>
                </a:lnTo>
                <a:close/>
              </a:path>
            </a:pathLst>
          </a:custGeom>
          <a:solidFill>
            <a:srgbClr val="007D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B07A6C53-420C-474B-B2CD-642491ACF9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81601" y="693423"/>
            <a:ext cx="7010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spc="-10" dirty="0">
                <a:solidFill>
                  <a:srgbClr val="FFFFFF"/>
                </a:solidFill>
                <a:latin typeface="Arial"/>
                <a:cs typeface="Arial"/>
              </a:rPr>
              <a:t>Key Attributes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08CF7A-E880-4CE9-83A3-8967733F40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77"/>
          <a:stretch/>
        </p:blipFill>
        <p:spPr>
          <a:xfrm>
            <a:off x="457200" y="638289"/>
            <a:ext cx="4101716" cy="752996"/>
          </a:xfrm>
          <a:prstGeom prst="rect">
            <a:avLst/>
          </a:prstGeom>
        </p:spPr>
      </p:pic>
      <p:sp>
        <p:nvSpPr>
          <p:cNvPr id="17" name="Slide Number Placeholder 23">
            <a:extLst>
              <a:ext uri="{FF2B5EF4-FFF2-40B4-BE49-F238E27FC236}">
                <a16:creationId xmlns:a16="http://schemas.microsoft.com/office/drawing/2014/main" id="{98CF7DF4-1B21-4B82-A981-0D1CA2FDA34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 flipH="1">
            <a:off x="304800" y="6377940"/>
            <a:ext cx="304800" cy="276999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9</a:t>
            </a:fld>
            <a:endParaRPr lang="en-US" dirty="0"/>
          </a:p>
        </p:txBody>
      </p: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4A32A0-32AC-41C2-925F-A9142EACE0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13" y="6171565"/>
            <a:ext cx="1663187" cy="496897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A7081732-59D0-4D39-81D4-51FB70D1F797}"/>
              </a:ext>
            </a:extLst>
          </p:cNvPr>
          <p:cNvSpPr txBox="1"/>
          <p:nvPr/>
        </p:nvSpPr>
        <p:spPr>
          <a:xfrm>
            <a:off x="870800" y="2133600"/>
            <a:ext cx="10193655" cy="2598147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44488" indent="-331788">
              <a:lnSpc>
                <a:spcPct val="100000"/>
              </a:lnSpc>
              <a:spcAft>
                <a:spcPts val="1200"/>
              </a:spcAft>
              <a:buClr>
                <a:srgbClr val="007DA5"/>
              </a:buClr>
              <a:buSzPct val="59210"/>
              <a:buFont typeface="Wingdings" panose="05000000000000000000" pitchFamily="2" charset="2"/>
              <a:buChar char="§"/>
            </a:pPr>
            <a:r>
              <a:rPr sz="3200" spc="-5" dirty="0">
                <a:latin typeface="Calibri"/>
                <a:cs typeface="Calibri"/>
              </a:rPr>
              <a:t>Supports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Efficient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40" dirty="0">
                <a:latin typeface="Calibri"/>
                <a:cs typeface="Calibri"/>
              </a:rPr>
              <a:t>Fast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Patient</a:t>
            </a:r>
            <a:r>
              <a:rPr sz="3200" spc="-15" dirty="0">
                <a:latin typeface="Calibri"/>
                <a:cs typeface="Calibri"/>
              </a:rPr>
              <a:t> Throughput</a:t>
            </a:r>
            <a:endParaRPr sz="3200" dirty="0">
              <a:latin typeface="Calibri"/>
              <a:cs typeface="Calibri"/>
            </a:endParaRPr>
          </a:p>
          <a:p>
            <a:pPr marL="344488" indent="-331788">
              <a:lnSpc>
                <a:spcPct val="100000"/>
              </a:lnSpc>
              <a:spcAft>
                <a:spcPts val="1200"/>
              </a:spcAft>
              <a:buClr>
                <a:srgbClr val="007DA5"/>
              </a:buClr>
              <a:buSzPct val="59210"/>
              <a:buFont typeface="Wingdings" panose="05000000000000000000" pitchFamily="2" charset="2"/>
              <a:buChar char="§"/>
            </a:pPr>
            <a:r>
              <a:rPr sz="3200" spc="-25" dirty="0">
                <a:latin typeface="Calibri"/>
                <a:cs typeface="Calibri"/>
              </a:rPr>
              <a:t>Remove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at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Home </a:t>
            </a:r>
            <a:r>
              <a:rPr sz="3200" dirty="0">
                <a:latin typeface="Calibri"/>
                <a:cs typeface="Calibri"/>
              </a:rPr>
              <a:t>-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i="1" spc="-5" dirty="0">
                <a:latin typeface="Calibri"/>
                <a:cs typeface="Calibri"/>
              </a:rPr>
              <a:t>No</a:t>
            </a:r>
            <a:r>
              <a:rPr sz="3200" i="1" spc="-10" dirty="0">
                <a:latin typeface="Calibri"/>
                <a:cs typeface="Calibri"/>
              </a:rPr>
              <a:t> </a:t>
            </a:r>
            <a:r>
              <a:rPr sz="3200" i="1" spc="-25" dirty="0">
                <a:latin typeface="Calibri"/>
                <a:cs typeface="Calibri"/>
              </a:rPr>
              <a:t>Return</a:t>
            </a:r>
            <a:r>
              <a:rPr sz="3200" i="1" spc="-10" dirty="0">
                <a:latin typeface="Calibri"/>
                <a:cs typeface="Calibri"/>
              </a:rPr>
              <a:t> </a:t>
            </a:r>
            <a:r>
              <a:rPr sz="3200" i="1" spc="-5" dirty="0">
                <a:latin typeface="Calibri"/>
                <a:cs typeface="Calibri"/>
              </a:rPr>
              <a:t>Clinic</a:t>
            </a:r>
            <a:r>
              <a:rPr sz="3200" i="1" spc="-10" dirty="0">
                <a:latin typeface="Calibri"/>
                <a:cs typeface="Calibri"/>
              </a:rPr>
              <a:t> </a:t>
            </a:r>
            <a:r>
              <a:rPr sz="3200" i="1" spc="-5" dirty="0">
                <a:latin typeface="Calibri"/>
                <a:cs typeface="Calibri"/>
              </a:rPr>
              <a:t>Visit </a:t>
            </a:r>
            <a:r>
              <a:rPr sz="3200" i="1" spc="-15" dirty="0">
                <a:latin typeface="Calibri"/>
                <a:cs typeface="Calibri"/>
              </a:rPr>
              <a:t>Required</a:t>
            </a:r>
            <a:endParaRPr sz="3200" dirty="0">
              <a:latin typeface="Calibri"/>
              <a:cs typeface="Calibri"/>
            </a:endParaRPr>
          </a:p>
          <a:p>
            <a:pPr marL="344488" indent="-331788">
              <a:lnSpc>
                <a:spcPct val="100000"/>
              </a:lnSpc>
              <a:spcAft>
                <a:spcPts val="1200"/>
              </a:spcAft>
              <a:buClr>
                <a:srgbClr val="007DA5"/>
              </a:buClr>
              <a:buSzPct val="59210"/>
              <a:buFont typeface="Wingdings" panose="05000000000000000000" pitchFamily="2" charset="2"/>
              <a:buChar char="§"/>
            </a:pPr>
            <a:r>
              <a:rPr sz="3200" spc="-25" dirty="0">
                <a:latin typeface="Calibri"/>
                <a:cs typeface="Calibri"/>
              </a:rPr>
              <a:t>Avoids </a:t>
            </a:r>
            <a:r>
              <a:rPr sz="3200" spc="-5" dirty="0">
                <a:latin typeface="Calibri"/>
                <a:cs typeface="Calibri"/>
              </a:rPr>
              <a:t>possible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Needle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Sticks</a:t>
            </a:r>
            <a:endParaRPr sz="3200" dirty="0">
              <a:latin typeface="Calibri"/>
              <a:cs typeface="Calibri"/>
            </a:endParaRPr>
          </a:p>
          <a:p>
            <a:pPr marL="344488" indent="-331788">
              <a:lnSpc>
                <a:spcPct val="100000"/>
              </a:lnSpc>
              <a:spcAft>
                <a:spcPts val="1200"/>
              </a:spcAft>
              <a:buClr>
                <a:srgbClr val="007DA5"/>
              </a:buClr>
              <a:buSzPct val="59210"/>
              <a:buFont typeface="Wingdings" panose="05000000000000000000" pitchFamily="2" charset="2"/>
              <a:buChar char="§"/>
            </a:pPr>
            <a:r>
              <a:rPr sz="3200" spc="-5" dirty="0">
                <a:latin typeface="Calibri"/>
                <a:cs typeface="Calibri"/>
              </a:rPr>
              <a:t>Can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Be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Applied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with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Minimal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Staff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40" dirty="0">
                <a:latin typeface="Calibri"/>
                <a:cs typeface="Calibri"/>
              </a:rPr>
              <a:t>Training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16" name="object 2">
            <a:extLst>
              <a:ext uri="{FF2B5EF4-FFF2-40B4-BE49-F238E27FC236}">
                <a16:creationId xmlns:a16="http://schemas.microsoft.com/office/drawing/2014/main" id="{EBA8632A-48B3-4110-A611-4FA43D03EFF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91600" y="3962400"/>
            <a:ext cx="2948348" cy="18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21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1042</TotalTime>
  <Words>560</Words>
  <Application>Microsoft Office PowerPoint</Application>
  <PresentationFormat>Widescreen</PresentationFormat>
  <Paragraphs>131</Paragraphs>
  <Slides>19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Office Theme</vt:lpstr>
      <vt:lpstr>An Innovative Approach to Wound Closure</vt:lpstr>
      <vt:lpstr>Patented Device Design</vt:lpstr>
      <vt:lpstr>PowerPoint Presentation</vt:lpstr>
      <vt:lpstr>Product Line</vt:lpstr>
      <vt:lpstr>PowerPoint Presentation</vt:lpstr>
      <vt:lpstr>PowerPoint Presentation</vt:lpstr>
      <vt:lpstr>PowerPoint Presentation</vt:lpstr>
      <vt:lpstr>Key Attributes</vt:lpstr>
      <vt:lpstr>Key Attributes</vt:lpstr>
      <vt:lpstr>Wound “Behavior”</vt:lpstr>
      <vt:lpstr>Wound “Behavior”</vt:lpstr>
      <vt:lpstr>PowerPoint Presentation</vt:lpstr>
      <vt:lpstr>PowerPoint Presentation</vt:lpstr>
      <vt:lpstr>PowerPoint Presentation</vt:lpstr>
      <vt:lpstr>PowerPoint Presentation</vt:lpstr>
      <vt:lpstr>CLINICAL STUDY – Brown University Head</vt:lpstr>
      <vt:lpstr>CLINICAL STUDY – Brown University Forehead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 lunch and learn pwrpt.pptx</dc:title>
  <dc:creator>bdupr</dc:creator>
  <cp:lastModifiedBy>Shellby Hemmen</cp:lastModifiedBy>
  <cp:revision>33</cp:revision>
  <dcterms:created xsi:type="dcterms:W3CDTF">2021-12-07T14:27:03Z</dcterms:created>
  <dcterms:modified xsi:type="dcterms:W3CDTF">2022-05-04T18:20:32Z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